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6" r:id="rId2"/>
  </p:sldMasterIdLst>
  <p:notesMasterIdLst>
    <p:notesMasterId r:id="rId39"/>
  </p:notesMasterIdLst>
  <p:handoutMasterIdLst>
    <p:handoutMasterId r:id="rId40"/>
  </p:handoutMasterIdLst>
  <p:sldIdLst>
    <p:sldId id="256" r:id="rId3"/>
    <p:sldId id="324" r:id="rId4"/>
    <p:sldId id="738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80" r:id="rId18"/>
    <p:sldId id="360" r:id="rId19"/>
    <p:sldId id="361" r:id="rId20"/>
    <p:sldId id="362" r:id="rId21"/>
    <p:sldId id="364" r:id="rId22"/>
    <p:sldId id="363" r:id="rId23"/>
    <p:sldId id="408" r:id="rId24"/>
    <p:sldId id="365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733" r:id="rId35"/>
    <p:sldId id="366" r:id="rId36"/>
    <p:sldId id="739" r:id="rId37"/>
    <p:sldId id="717" r:id="rId38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99"/>
    <a:srgbClr val="4D4D4D"/>
    <a:srgbClr val="3333FF"/>
    <a:srgbClr val="3366CC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146" autoAdjust="0"/>
  </p:normalViewPr>
  <p:slideViewPr>
    <p:cSldViewPr>
      <p:cViewPr varScale="1">
        <p:scale>
          <a:sx n="100" d="100"/>
          <a:sy n="100" d="100"/>
        </p:scale>
        <p:origin x="18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>
            <a:extLst>
              <a:ext uri="{FF2B5EF4-FFF2-40B4-BE49-F238E27FC236}">
                <a16:creationId xmlns:a16="http://schemas.microsoft.com/office/drawing/2014/main" id="{02F1BEAC-C6E0-45D6-95A7-6B180B9A04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1" tIns="48237" rIns="96471" bIns="48237" numCol="1" anchor="t" anchorCtr="0" compatLnSpc="1">
            <a:prstTxWarp prst="textNoShape">
              <a:avLst/>
            </a:prstTxWarp>
          </a:bodyPr>
          <a:lstStyle>
            <a:lvl1pPr defTabSz="96270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5" name="Datumsplatzhalter 23554">
            <a:extLst>
              <a:ext uri="{FF2B5EF4-FFF2-40B4-BE49-F238E27FC236}">
                <a16:creationId xmlns:a16="http://schemas.microsoft.com/office/drawing/2014/main" id="{63972405-B73D-440F-90B5-A4DFBBDEA4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8847" y="0"/>
            <a:ext cx="307879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1" tIns="48237" rIns="96471" bIns="48237" numCol="1" anchor="t" anchorCtr="0" compatLnSpc="1">
            <a:prstTxWarp prst="textNoShape">
              <a:avLst/>
            </a:prstTxWarp>
          </a:bodyPr>
          <a:lstStyle>
            <a:lvl1pPr algn="r" defTabSz="96270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6" name="Fußzeilenplatzhalter 23555">
            <a:extLst>
              <a:ext uri="{FF2B5EF4-FFF2-40B4-BE49-F238E27FC236}">
                <a16:creationId xmlns:a16="http://schemas.microsoft.com/office/drawing/2014/main" id="{170FB179-62EF-4DFE-B01F-2F6BA48D78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1" tIns="48237" rIns="96471" bIns="48237" numCol="1" anchor="b" anchorCtr="0" compatLnSpc="1">
            <a:prstTxWarp prst="textNoShape">
              <a:avLst/>
            </a:prstTxWarp>
          </a:bodyPr>
          <a:lstStyle>
            <a:lvl1pPr defTabSz="96270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6325" name="Foliennummernplatzhalter 56324">
            <a:extLst>
              <a:ext uri="{FF2B5EF4-FFF2-40B4-BE49-F238E27FC236}">
                <a16:creationId xmlns:a16="http://schemas.microsoft.com/office/drawing/2014/main" id="{FA68DB08-B712-486D-B27D-91C53FDBC8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8847" y="9720755"/>
            <a:ext cx="307879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1" tIns="48237" rIns="96471" bIns="48237" numCol="1" anchor="b" anchorCtr="0" compatLnSpc="1">
            <a:prstTxWarp prst="textNoShape">
              <a:avLst/>
            </a:prstTxWarp>
          </a:bodyPr>
          <a:lstStyle>
            <a:lvl1pPr algn="r" defTabSz="962399" eaLnBrk="1" hangingPunct="1">
              <a:defRPr sz="1200"/>
            </a:lvl1pPr>
          </a:lstStyle>
          <a:p>
            <a:fld id="{2FC0EA52-8558-4FF5-B3C7-5F8CE324A1B6}" type="slidenum">
              <a:rPr lang="de-CH" altLang="de-DE"/>
              <a:pPr/>
              <a:t>‹Nr.›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>
            <a:extLst>
              <a:ext uri="{FF2B5EF4-FFF2-40B4-BE49-F238E27FC236}">
                <a16:creationId xmlns:a16="http://schemas.microsoft.com/office/drawing/2014/main" id="{93103BB4-15E4-40C7-A4EE-D742BEEA7C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1" tIns="48237" rIns="96471" bIns="48237" numCol="1" anchor="t" anchorCtr="0" compatLnSpc="1">
            <a:prstTxWarp prst="textNoShape">
              <a:avLst/>
            </a:prstTxWarp>
          </a:bodyPr>
          <a:lstStyle>
            <a:lvl1pPr defTabSz="96270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3315" name="Datumsplatzhalter 13314">
            <a:extLst>
              <a:ext uri="{FF2B5EF4-FFF2-40B4-BE49-F238E27FC236}">
                <a16:creationId xmlns:a16="http://schemas.microsoft.com/office/drawing/2014/main" id="{EBE8F916-3B81-4116-8A04-2B207CE7A7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8847" y="0"/>
            <a:ext cx="307879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1" tIns="48237" rIns="96471" bIns="48237" numCol="1" anchor="t" anchorCtr="0" compatLnSpc="1">
            <a:prstTxWarp prst="textNoShape">
              <a:avLst/>
            </a:prstTxWarp>
          </a:bodyPr>
          <a:lstStyle>
            <a:lvl1pPr algn="r" defTabSz="96270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4100" name="Rechteck 13315">
            <a:extLst>
              <a:ext uri="{FF2B5EF4-FFF2-40B4-BE49-F238E27FC236}">
                <a16:creationId xmlns:a16="http://schemas.microsoft.com/office/drawing/2014/main" id="{02DB767B-8018-8CA3-7269-B1E51E2264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>
            <a:extLst>
              <a:ext uri="{FF2B5EF4-FFF2-40B4-BE49-F238E27FC236}">
                <a16:creationId xmlns:a16="http://schemas.microsoft.com/office/drawing/2014/main" id="{3695DE9E-FC52-4F93-8A50-4E7C8BFDAC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3650"/>
            <a:ext cx="5680103" cy="460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1" tIns="48237" rIns="96471" bIns="48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>
            <a:extLst>
              <a:ext uri="{FF2B5EF4-FFF2-40B4-BE49-F238E27FC236}">
                <a16:creationId xmlns:a16="http://schemas.microsoft.com/office/drawing/2014/main" id="{9AC4E667-9833-403B-9689-E763C62136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1" tIns="48237" rIns="96471" bIns="48237" numCol="1" anchor="b" anchorCtr="0" compatLnSpc="1">
            <a:prstTxWarp prst="textNoShape">
              <a:avLst/>
            </a:prstTxWarp>
          </a:bodyPr>
          <a:lstStyle>
            <a:lvl1pPr defTabSz="96270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0247" name="Foliennummernplatzhalter 10246">
            <a:extLst>
              <a:ext uri="{FF2B5EF4-FFF2-40B4-BE49-F238E27FC236}">
                <a16:creationId xmlns:a16="http://schemas.microsoft.com/office/drawing/2014/main" id="{2772C3FD-2405-4318-9B8E-BCC3B109D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847" y="9720755"/>
            <a:ext cx="307879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1" tIns="48237" rIns="96471" bIns="48237" numCol="1" anchor="b" anchorCtr="0" compatLnSpc="1">
            <a:prstTxWarp prst="textNoShape">
              <a:avLst/>
            </a:prstTxWarp>
          </a:bodyPr>
          <a:lstStyle>
            <a:lvl1pPr algn="r" defTabSz="962399" eaLnBrk="1" hangingPunct="1">
              <a:defRPr sz="1200"/>
            </a:lvl1pPr>
          </a:lstStyle>
          <a:p>
            <a:fld id="{9B568024-EA32-4588-A945-9771771AE49A}" type="slidenum">
              <a:rPr lang="de-CH" altLang="de-DE"/>
              <a:pPr/>
              <a:t>‹Nr.›</a:t>
            </a:fld>
            <a:endParaRPr lang="de-CH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243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02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919" indent="-296123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491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287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084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5880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9676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3473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7269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6C36D-B5DE-4E22-AB95-000379DFD8B7}" type="slidenum">
              <a:rPr lang="de-CH">
                <a:solidFill>
                  <a:srgbClr val="000000"/>
                </a:solidFill>
              </a:rPr>
              <a:pPr eaLnBrk="1" hangingPunct="1"/>
              <a:t>1</a:t>
            </a:fld>
            <a:endParaRPr lang="de-CH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17408">
            <a:extLst>
              <a:ext uri="{FF2B5EF4-FFF2-40B4-BE49-F238E27FC236}">
                <a16:creationId xmlns:a16="http://schemas.microsoft.com/office/drawing/2014/main" id="{5866E845-1B7C-01F9-99F2-960EDB142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5603" name="Rechteck 17409">
            <a:extLst>
              <a:ext uri="{FF2B5EF4-FFF2-40B4-BE49-F238E27FC236}">
                <a16:creationId xmlns:a16="http://schemas.microsoft.com/office/drawing/2014/main" id="{02E863E7-C911-38A3-9B5B-A025D7EBC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5604" name="Form 3">
            <a:extLst>
              <a:ext uri="{FF2B5EF4-FFF2-40B4-BE49-F238E27FC236}">
                <a16:creationId xmlns:a16="http://schemas.microsoft.com/office/drawing/2014/main" id="{ACB03FC5-1BAC-A537-5D7D-A309A515AFB0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CF8EC5-C558-4FD9-B3BF-8D13DF780BA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17408">
            <a:extLst>
              <a:ext uri="{FF2B5EF4-FFF2-40B4-BE49-F238E27FC236}">
                <a16:creationId xmlns:a16="http://schemas.microsoft.com/office/drawing/2014/main" id="{6C21FB50-E264-899F-68CD-B1A1F74E9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7651" name="Rechteck 17409">
            <a:extLst>
              <a:ext uri="{FF2B5EF4-FFF2-40B4-BE49-F238E27FC236}">
                <a16:creationId xmlns:a16="http://schemas.microsoft.com/office/drawing/2014/main" id="{67CD1960-27C7-1C00-91D7-1849734AB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7652" name="Form 3">
            <a:extLst>
              <a:ext uri="{FF2B5EF4-FFF2-40B4-BE49-F238E27FC236}">
                <a16:creationId xmlns:a16="http://schemas.microsoft.com/office/drawing/2014/main" id="{567023BA-B225-B391-B66F-0F55B77EBD84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0F558F-9F6C-4150-82D5-1ACC16A5F7CC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17408">
            <a:extLst>
              <a:ext uri="{FF2B5EF4-FFF2-40B4-BE49-F238E27FC236}">
                <a16:creationId xmlns:a16="http://schemas.microsoft.com/office/drawing/2014/main" id="{D219C1AF-26F2-F117-CC10-4B504B0C1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9699" name="Rechteck 17409">
            <a:extLst>
              <a:ext uri="{FF2B5EF4-FFF2-40B4-BE49-F238E27FC236}">
                <a16:creationId xmlns:a16="http://schemas.microsoft.com/office/drawing/2014/main" id="{FAC63E95-0E0D-8BAE-49E3-6D96CF9A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9700" name="Form 3">
            <a:extLst>
              <a:ext uri="{FF2B5EF4-FFF2-40B4-BE49-F238E27FC236}">
                <a16:creationId xmlns:a16="http://schemas.microsoft.com/office/drawing/2014/main" id="{EC7F1E39-2E36-D160-B9D2-1E76BE3E1DF7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84D88-53FC-469E-89F1-C676AA53B48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17408">
            <a:extLst>
              <a:ext uri="{FF2B5EF4-FFF2-40B4-BE49-F238E27FC236}">
                <a16:creationId xmlns:a16="http://schemas.microsoft.com/office/drawing/2014/main" id="{FED74267-B038-F815-F519-5FFF5AA49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1747" name="Rechteck 17409">
            <a:extLst>
              <a:ext uri="{FF2B5EF4-FFF2-40B4-BE49-F238E27FC236}">
                <a16:creationId xmlns:a16="http://schemas.microsoft.com/office/drawing/2014/main" id="{109E84EC-FD51-2A33-2117-A20E3A49D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31748" name="Form 3">
            <a:extLst>
              <a:ext uri="{FF2B5EF4-FFF2-40B4-BE49-F238E27FC236}">
                <a16:creationId xmlns:a16="http://schemas.microsoft.com/office/drawing/2014/main" id="{30105D66-AC1A-18A4-CC85-4B88EA5E8BEF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C3E024-A60E-479C-9CE7-58DBF0247496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17408">
            <a:extLst>
              <a:ext uri="{FF2B5EF4-FFF2-40B4-BE49-F238E27FC236}">
                <a16:creationId xmlns:a16="http://schemas.microsoft.com/office/drawing/2014/main" id="{618B8E3D-964D-EC1B-8FFD-7FBE989FD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3795" name="Rechteck 17409">
            <a:extLst>
              <a:ext uri="{FF2B5EF4-FFF2-40B4-BE49-F238E27FC236}">
                <a16:creationId xmlns:a16="http://schemas.microsoft.com/office/drawing/2014/main" id="{ADF51BD6-9E64-F64C-AC0C-BCFD4B6EC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33796" name="Form 3">
            <a:extLst>
              <a:ext uri="{FF2B5EF4-FFF2-40B4-BE49-F238E27FC236}">
                <a16:creationId xmlns:a16="http://schemas.microsoft.com/office/drawing/2014/main" id="{685EF883-090F-72B7-9034-F21D1641C45C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87A4F5-129C-4F16-8AFA-5202BD8EDDB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17408">
            <a:extLst>
              <a:ext uri="{FF2B5EF4-FFF2-40B4-BE49-F238E27FC236}">
                <a16:creationId xmlns:a16="http://schemas.microsoft.com/office/drawing/2014/main" id="{6104E3D7-3C31-6907-066D-96A82C5D4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5843" name="Rechteck 17409">
            <a:extLst>
              <a:ext uri="{FF2B5EF4-FFF2-40B4-BE49-F238E27FC236}">
                <a16:creationId xmlns:a16="http://schemas.microsoft.com/office/drawing/2014/main" id="{882CF731-4E84-59F1-6BA7-45294BF4A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35844" name="Form 3">
            <a:extLst>
              <a:ext uri="{FF2B5EF4-FFF2-40B4-BE49-F238E27FC236}">
                <a16:creationId xmlns:a16="http://schemas.microsoft.com/office/drawing/2014/main" id="{A944F96C-476E-A243-3EBF-1666EA995D6E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33B35D-2797-46C2-B75E-07932316FA12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hteck 17408">
            <a:extLst>
              <a:ext uri="{FF2B5EF4-FFF2-40B4-BE49-F238E27FC236}">
                <a16:creationId xmlns:a16="http://schemas.microsoft.com/office/drawing/2014/main" id="{E91ADD81-E956-4C4B-A31C-C4DC3605DD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5235" name="Rechteck 17409">
            <a:extLst>
              <a:ext uri="{FF2B5EF4-FFF2-40B4-BE49-F238E27FC236}">
                <a16:creationId xmlns:a16="http://schemas.microsoft.com/office/drawing/2014/main" id="{453544BB-1039-4CD6-89BD-B8C66685A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95236" name="Form 3">
            <a:extLst>
              <a:ext uri="{FF2B5EF4-FFF2-40B4-BE49-F238E27FC236}">
                <a16:creationId xmlns:a16="http://schemas.microsoft.com/office/drawing/2014/main" id="{02ABEA3D-DDFB-4237-83F7-CFF8147744C4}"/>
              </a:ext>
            </a:extLst>
          </p:cNvPr>
          <p:cNvSpPr txBox="1">
            <a:spLocks noGrp="1"/>
          </p:cNvSpPr>
          <p:nvPr/>
        </p:nvSpPr>
        <p:spPr bwMode="auto">
          <a:xfrm>
            <a:off x="4197905" y="10020233"/>
            <a:ext cx="3214747" cy="52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25" tIns="50364" rIns="100725" bIns="50364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60D5B0-C668-4BE2-B0FC-2142F9644533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17408">
            <a:extLst>
              <a:ext uri="{FF2B5EF4-FFF2-40B4-BE49-F238E27FC236}">
                <a16:creationId xmlns:a16="http://schemas.microsoft.com/office/drawing/2014/main" id="{03E8CBC6-9652-871A-AAC0-A944F0FA6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39939" name="Rechteck 17409">
            <a:extLst>
              <a:ext uri="{FF2B5EF4-FFF2-40B4-BE49-F238E27FC236}">
                <a16:creationId xmlns:a16="http://schemas.microsoft.com/office/drawing/2014/main" id="{53A4C3C8-2D54-BA88-63F7-739454505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39940" name="Form 3">
            <a:extLst>
              <a:ext uri="{FF2B5EF4-FFF2-40B4-BE49-F238E27FC236}">
                <a16:creationId xmlns:a16="http://schemas.microsoft.com/office/drawing/2014/main" id="{E6597A3B-2364-F818-194F-2AB0E16E67A3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3B05B0-DA7A-40C1-BB6F-895FAAF11D7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eck 17408">
            <a:extLst>
              <a:ext uri="{FF2B5EF4-FFF2-40B4-BE49-F238E27FC236}">
                <a16:creationId xmlns:a16="http://schemas.microsoft.com/office/drawing/2014/main" id="{9A4C09EC-DAA1-61B3-8B0A-4411E1D68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1987" name="Rechteck 17409">
            <a:extLst>
              <a:ext uri="{FF2B5EF4-FFF2-40B4-BE49-F238E27FC236}">
                <a16:creationId xmlns:a16="http://schemas.microsoft.com/office/drawing/2014/main" id="{9F18673D-8752-A276-B3E8-8B4B85815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41988" name="Form 3">
            <a:extLst>
              <a:ext uri="{FF2B5EF4-FFF2-40B4-BE49-F238E27FC236}">
                <a16:creationId xmlns:a16="http://schemas.microsoft.com/office/drawing/2014/main" id="{E26591E8-0483-7A49-7A32-6B03882ED3B3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C44570-308A-43E9-8B48-3E77865EA57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eck 17408">
            <a:extLst>
              <a:ext uri="{FF2B5EF4-FFF2-40B4-BE49-F238E27FC236}">
                <a16:creationId xmlns:a16="http://schemas.microsoft.com/office/drawing/2014/main" id="{5F5E48C5-315C-D4B6-938B-76048E0AA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4035" name="Rechteck 17409">
            <a:extLst>
              <a:ext uri="{FF2B5EF4-FFF2-40B4-BE49-F238E27FC236}">
                <a16:creationId xmlns:a16="http://schemas.microsoft.com/office/drawing/2014/main" id="{C6738534-E405-BD5E-AB5C-6E956C1C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44036" name="Form 3">
            <a:extLst>
              <a:ext uri="{FF2B5EF4-FFF2-40B4-BE49-F238E27FC236}">
                <a16:creationId xmlns:a16="http://schemas.microsoft.com/office/drawing/2014/main" id="{CAB2CD54-7070-0E29-6D2F-89E3F7672002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B3952B-8B8C-428D-BE14-273719448A6F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hteck 17408">
            <a:extLst>
              <a:ext uri="{FF2B5EF4-FFF2-40B4-BE49-F238E27FC236}">
                <a16:creationId xmlns:a16="http://schemas.microsoft.com/office/drawing/2014/main" id="{E2DA88AC-1E42-4E92-8760-3CE1A01FAA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2163" name="Rechteck 17409">
            <a:extLst>
              <a:ext uri="{FF2B5EF4-FFF2-40B4-BE49-F238E27FC236}">
                <a16:creationId xmlns:a16="http://schemas.microsoft.com/office/drawing/2014/main" id="{9F719D65-9D5C-4CCD-A34A-A6577660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92164" name="Form 3">
            <a:extLst>
              <a:ext uri="{FF2B5EF4-FFF2-40B4-BE49-F238E27FC236}">
                <a16:creationId xmlns:a16="http://schemas.microsoft.com/office/drawing/2014/main" id="{AD403730-3EF7-487D-86F8-B9F4BF6EA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85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802822" indent="-307639" defTabSz="9985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235490" indent="-246769" defTabSz="9985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730673" indent="-246769" defTabSz="9985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225856" indent="-246769" defTabSz="9985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99653" indent="-246769" defTabSz="99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173449" indent="-246769" defTabSz="99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647245" indent="-246769" defTabSz="99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4121042" indent="-246769" defTabSz="9985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550EF0-EF08-4395-9A8B-095E0066B26F}" type="slidenum">
              <a:rPr lang="de-CH" altLang="de-DE" sz="13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CH" altLang="de-DE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hteck 17408">
            <a:extLst>
              <a:ext uri="{FF2B5EF4-FFF2-40B4-BE49-F238E27FC236}">
                <a16:creationId xmlns:a16="http://schemas.microsoft.com/office/drawing/2014/main" id="{BFD67200-AC2D-303D-2956-50CC9C2CF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8131" name="Rechteck 17409">
            <a:extLst>
              <a:ext uri="{FF2B5EF4-FFF2-40B4-BE49-F238E27FC236}">
                <a16:creationId xmlns:a16="http://schemas.microsoft.com/office/drawing/2014/main" id="{7DE271BA-A7A0-EB3A-6AAD-4C93D636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48132" name="Form 3">
            <a:extLst>
              <a:ext uri="{FF2B5EF4-FFF2-40B4-BE49-F238E27FC236}">
                <a16:creationId xmlns:a16="http://schemas.microsoft.com/office/drawing/2014/main" id="{0EAA6E78-3BEC-15EF-5B23-8EB9BA9C1BDF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EC2CE5-FAE5-4635-8988-051A8E1D58F0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hteck 17408">
            <a:extLst>
              <a:ext uri="{FF2B5EF4-FFF2-40B4-BE49-F238E27FC236}">
                <a16:creationId xmlns:a16="http://schemas.microsoft.com/office/drawing/2014/main" id="{1565DDDF-EF6C-4F5E-AEF6-770D768336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3539" name="Rechteck 17409">
            <a:extLst>
              <a:ext uri="{FF2B5EF4-FFF2-40B4-BE49-F238E27FC236}">
                <a16:creationId xmlns:a16="http://schemas.microsoft.com/office/drawing/2014/main" id="{4F430BAD-4B8B-483C-AEE7-13AED3E9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93540" name="Form 3">
            <a:extLst>
              <a:ext uri="{FF2B5EF4-FFF2-40B4-BE49-F238E27FC236}">
                <a16:creationId xmlns:a16="http://schemas.microsoft.com/office/drawing/2014/main" id="{70C96D62-A49E-4C35-A742-061106F3A064}"/>
              </a:ext>
            </a:extLst>
          </p:cNvPr>
          <p:cNvSpPr txBox="1">
            <a:spLocks noGrp="1"/>
          </p:cNvSpPr>
          <p:nvPr/>
        </p:nvSpPr>
        <p:spPr bwMode="auto">
          <a:xfrm>
            <a:off x="4022088" y="9720755"/>
            <a:ext cx="3078696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16" tIns="48609" rIns="97216" bIns="48609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56A56A-AA7A-4A8E-90DB-6159E8B441A0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hteck 17408">
            <a:extLst>
              <a:ext uri="{FF2B5EF4-FFF2-40B4-BE49-F238E27FC236}">
                <a16:creationId xmlns:a16="http://schemas.microsoft.com/office/drawing/2014/main" id="{4FE9EE00-C1EF-4301-A2BB-C4E12B51A4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4563" name="Rechteck 17409">
            <a:extLst>
              <a:ext uri="{FF2B5EF4-FFF2-40B4-BE49-F238E27FC236}">
                <a16:creationId xmlns:a16="http://schemas.microsoft.com/office/drawing/2014/main" id="{A11D1A86-A035-41B0-B9F2-1A7C1D48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94564" name="Form 3">
            <a:extLst>
              <a:ext uri="{FF2B5EF4-FFF2-40B4-BE49-F238E27FC236}">
                <a16:creationId xmlns:a16="http://schemas.microsoft.com/office/drawing/2014/main" id="{281A12B7-9A43-4DF2-913C-6D015A1B5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76011" indent="-298466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9386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71409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14895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626500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3104045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581591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4059136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29A001-3F64-4B71-86B6-AB14D4832983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hteck 17408">
            <a:extLst>
              <a:ext uri="{FF2B5EF4-FFF2-40B4-BE49-F238E27FC236}">
                <a16:creationId xmlns:a16="http://schemas.microsoft.com/office/drawing/2014/main" id="{0F233EA9-14E0-3B17-D58C-B875A222C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0179" name="Rechteck 17409">
            <a:extLst>
              <a:ext uri="{FF2B5EF4-FFF2-40B4-BE49-F238E27FC236}">
                <a16:creationId xmlns:a16="http://schemas.microsoft.com/office/drawing/2014/main" id="{90831EE1-B782-6BAC-0D98-E0B05235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0180" name="Form 3">
            <a:extLst>
              <a:ext uri="{FF2B5EF4-FFF2-40B4-BE49-F238E27FC236}">
                <a16:creationId xmlns:a16="http://schemas.microsoft.com/office/drawing/2014/main" id="{B527C362-CF0F-940A-3CA9-EDCB29AD40D1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D1A07F-F3DD-441E-80CE-C489373C5640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hteck 17408">
            <a:extLst>
              <a:ext uri="{FF2B5EF4-FFF2-40B4-BE49-F238E27FC236}">
                <a16:creationId xmlns:a16="http://schemas.microsoft.com/office/drawing/2014/main" id="{E06068B1-74F7-F4F2-6B59-486442055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2227" name="Rechteck 17409">
            <a:extLst>
              <a:ext uri="{FF2B5EF4-FFF2-40B4-BE49-F238E27FC236}">
                <a16:creationId xmlns:a16="http://schemas.microsoft.com/office/drawing/2014/main" id="{3EFEE570-8D73-1D28-8616-FA3028860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2228" name="Form 3">
            <a:extLst>
              <a:ext uri="{FF2B5EF4-FFF2-40B4-BE49-F238E27FC236}">
                <a16:creationId xmlns:a16="http://schemas.microsoft.com/office/drawing/2014/main" id="{26B7ACC4-34C3-6566-4FC2-86D34EA8B2B4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8C1B23-9E8A-4A5D-884B-EBAC6079B542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hteck 17408">
            <a:extLst>
              <a:ext uri="{FF2B5EF4-FFF2-40B4-BE49-F238E27FC236}">
                <a16:creationId xmlns:a16="http://schemas.microsoft.com/office/drawing/2014/main" id="{25D933D0-502F-217A-E552-87A4936FC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4275" name="Rechteck 17409">
            <a:extLst>
              <a:ext uri="{FF2B5EF4-FFF2-40B4-BE49-F238E27FC236}">
                <a16:creationId xmlns:a16="http://schemas.microsoft.com/office/drawing/2014/main" id="{19729E69-5902-E039-3EB6-CEBE8F55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4276" name="Form 3">
            <a:extLst>
              <a:ext uri="{FF2B5EF4-FFF2-40B4-BE49-F238E27FC236}">
                <a16:creationId xmlns:a16="http://schemas.microsoft.com/office/drawing/2014/main" id="{D675E8A1-59F5-DB1B-F64F-048ECF8D29F2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39AC85-2A45-4381-AA30-2B18EDA02DB3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hteck 17408">
            <a:extLst>
              <a:ext uri="{FF2B5EF4-FFF2-40B4-BE49-F238E27FC236}">
                <a16:creationId xmlns:a16="http://schemas.microsoft.com/office/drawing/2014/main" id="{AF21762A-AA64-2159-240F-763CB3E40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6323" name="Rechteck 17409">
            <a:extLst>
              <a:ext uri="{FF2B5EF4-FFF2-40B4-BE49-F238E27FC236}">
                <a16:creationId xmlns:a16="http://schemas.microsoft.com/office/drawing/2014/main" id="{A81E0E31-061C-FF91-9F1D-EE9452CF1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6324" name="Form 3">
            <a:extLst>
              <a:ext uri="{FF2B5EF4-FFF2-40B4-BE49-F238E27FC236}">
                <a16:creationId xmlns:a16="http://schemas.microsoft.com/office/drawing/2014/main" id="{9C8447BB-B880-15FE-6D84-215A3A797140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07929B-2829-465E-9BA7-77298470C2A9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hteck 17408">
            <a:extLst>
              <a:ext uri="{FF2B5EF4-FFF2-40B4-BE49-F238E27FC236}">
                <a16:creationId xmlns:a16="http://schemas.microsoft.com/office/drawing/2014/main" id="{0AC52D67-E913-0DEC-491F-E961F4630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8371" name="Rechteck 17409">
            <a:extLst>
              <a:ext uri="{FF2B5EF4-FFF2-40B4-BE49-F238E27FC236}">
                <a16:creationId xmlns:a16="http://schemas.microsoft.com/office/drawing/2014/main" id="{51E0C024-6988-5E80-0750-B5F58D0F1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8372" name="Form 3">
            <a:extLst>
              <a:ext uri="{FF2B5EF4-FFF2-40B4-BE49-F238E27FC236}">
                <a16:creationId xmlns:a16="http://schemas.microsoft.com/office/drawing/2014/main" id="{4BB72CD3-626D-F4A1-5D10-1AA43726D915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21EC57-560C-42F8-B2D5-C733FF4F507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hteck 17408">
            <a:extLst>
              <a:ext uri="{FF2B5EF4-FFF2-40B4-BE49-F238E27FC236}">
                <a16:creationId xmlns:a16="http://schemas.microsoft.com/office/drawing/2014/main" id="{BED44A4C-2A42-93DF-F898-EE418026C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0419" name="Rechteck 17409">
            <a:extLst>
              <a:ext uri="{FF2B5EF4-FFF2-40B4-BE49-F238E27FC236}">
                <a16:creationId xmlns:a16="http://schemas.microsoft.com/office/drawing/2014/main" id="{63207C4E-1A50-2E58-43D5-3D1E196FB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0420" name="Form 3">
            <a:extLst>
              <a:ext uri="{FF2B5EF4-FFF2-40B4-BE49-F238E27FC236}">
                <a16:creationId xmlns:a16="http://schemas.microsoft.com/office/drawing/2014/main" id="{1F066021-6C9F-701C-C5D5-CC0C43B95873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92CF44-CB94-4722-AE15-15A58C96EC34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hteck 17408">
            <a:extLst>
              <a:ext uri="{FF2B5EF4-FFF2-40B4-BE49-F238E27FC236}">
                <a16:creationId xmlns:a16="http://schemas.microsoft.com/office/drawing/2014/main" id="{F7784C4E-D6F8-2ADE-401E-3A3972551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2467" name="Rechteck 17409">
            <a:extLst>
              <a:ext uri="{FF2B5EF4-FFF2-40B4-BE49-F238E27FC236}">
                <a16:creationId xmlns:a16="http://schemas.microsoft.com/office/drawing/2014/main" id="{6C287039-239D-4DCD-3E5E-00052F79A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2468" name="Form 3">
            <a:extLst>
              <a:ext uri="{FF2B5EF4-FFF2-40B4-BE49-F238E27FC236}">
                <a16:creationId xmlns:a16="http://schemas.microsoft.com/office/drawing/2014/main" id="{55894AC1-8ADF-B368-EDB5-437D25446B17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F3DF09-1C7E-4F55-AFDE-7FD820D59570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hteck 17408">
            <a:extLst>
              <a:ext uri="{FF2B5EF4-FFF2-40B4-BE49-F238E27FC236}">
                <a16:creationId xmlns:a16="http://schemas.microsoft.com/office/drawing/2014/main" id="{FC38E827-CF76-4806-8E60-18D8307CE2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3187" name="Rechteck 17409">
            <a:extLst>
              <a:ext uri="{FF2B5EF4-FFF2-40B4-BE49-F238E27FC236}">
                <a16:creationId xmlns:a16="http://schemas.microsoft.com/office/drawing/2014/main" id="{070156F8-C9FE-4E2D-9A53-BAA1CB88F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93188" name="Form 3">
            <a:extLst>
              <a:ext uri="{FF2B5EF4-FFF2-40B4-BE49-F238E27FC236}">
                <a16:creationId xmlns:a16="http://schemas.microsoft.com/office/drawing/2014/main" id="{DE0D856D-91F0-4629-9940-FE728478A0CC}"/>
              </a:ext>
            </a:extLst>
          </p:cNvPr>
          <p:cNvSpPr txBox="1">
            <a:spLocks noGrp="1"/>
          </p:cNvSpPr>
          <p:nvPr/>
        </p:nvSpPr>
        <p:spPr bwMode="auto">
          <a:xfrm>
            <a:off x="4197905" y="10020233"/>
            <a:ext cx="3214747" cy="52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25" tIns="50364" rIns="100725" bIns="50364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defTabSz="964044" eaLnBrk="1" hangingPunct="1">
              <a:spcBef>
                <a:spcPct val="0"/>
              </a:spcBef>
            </a:pPr>
            <a:fld id="{DB3E8AF7-9954-4B77-A5EB-6BAF011D0A29}" type="slidenum">
              <a:rPr lang="de-CH" altLang="de-DE">
                <a:solidFill>
                  <a:srgbClr val="000000"/>
                </a:solidFill>
                <a:latin typeface="Arial" panose="020B0604020202020204" pitchFamily="34" charset="0"/>
              </a:rPr>
              <a:pPr algn="r" defTabSz="964044" eaLnBrk="1" hangingPunct="1">
                <a:spcBef>
                  <a:spcPct val="0"/>
                </a:spcBef>
              </a:pPr>
              <a:t>3</a:t>
            </a:fld>
            <a:endParaRPr lang="de-CH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hteck 17408">
            <a:extLst>
              <a:ext uri="{FF2B5EF4-FFF2-40B4-BE49-F238E27FC236}">
                <a16:creationId xmlns:a16="http://schemas.microsoft.com/office/drawing/2014/main" id="{7BD812C1-A36C-F641-2B3F-B3642E8B2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4515" name="Rechteck 17409">
            <a:extLst>
              <a:ext uri="{FF2B5EF4-FFF2-40B4-BE49-F238E27FC236}">
                <a16:creationId xmlns:a16="http://schemas.microsoft.com/office/drawing/2014/main" id="{EE33B4B4-DF1D-1F92-F8A2-6BA9B9956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4516" name="Form 3">
            <a:extLst>
              <a:ext uri="{FF2B5EF4-FFF2-40B4-BE49-F238E27FC236}">
                <a16:creationId xmlns:a16="http://schemas.microsoft.com/office/drawing/2014/main" id="{5CF66191-F514-3C45-C018-6268619B931A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F593A7-DA1B-4201-8B33-8688FA676190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hteck 17408">
            <a:extLst>
              <a:ext uri="{FF2B5EF4-FFF2-40B4-BE49-F238E27FC236}">
                <a16:creationId xmlns:a16="http://schemas.microsoft.com/office/drawing/2014/main" id="{FCB3AA2E-76BC-02B8-8C59-72CB81B03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6563" name="Rechteck 17409">
            <a:extLst>
              <a:ext uri="{FF2B5EF4-FFF2-40B4-BE49-F238E27FC236}">
                <a16:creationId xmlns:a16="http://schemas.microsoft.com/office/drawing/2014/main" id="{942BE93E-95D8-342A-772D-A5E83E2CF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6564" name="Form 3">
            <a:extLst>
              <a:ext uri="{FF2B5EF4-FFF2-40B4-BE49-F238E27FC236}">
                <a16:creationId xmlns:a16="http://schemas.microsoft.com/office/drawing/2014/main" id="{0D60DDF6-ACF4-850E-13D4-37E078E0E46E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12CC97-3F79-45AB-A3AE-D2B0E8390B73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hteck 17408">
            <a:extLst>
              <a:ext uri="{FF2B5EF4-FFF2-40B4-BE49-F238E27FC236}">
                <a16:creationId xmlns:a16="http://schemas.microsoft.com/office/drawing/2014/main" id="{430C216A-876F-4145-5999-D04F66DA4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8611" name="Rechteck 17409">
            <a:extLst>
              <a:ext uri="{FF2B5EF4-FFF2-40B4-BE49-F238E27FC236}">
                <a16:creationId xmlns:a16="http://schemas.microsoft.com/office/drawing/2014/main" id="{C241AC1C-651B-B10A-B01A-DCF77243F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8612" name="Form 3">
            <a:extLst>
              <a:ext uri="{FF2B5EF4-FFF2-40B4-BE49-F238E27FC236}">
                <a16:creationId xmlns:a16="http://schemas.microsoft.com/office/drawing/2014/main" id="{8AF8AFB7-060A-40CE-77D6-68DC0FB134A0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C31B92-050B-4455-BFA2-BCA1CB6661EF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919" indent="-296123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491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287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084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5880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9676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3473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7269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961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919" indent="-296123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491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287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084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5880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9676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3473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7269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2252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3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919" indent="-296123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491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287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084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5880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9676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3473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7269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295B5-F514-4A39-A913-0EFF4F018A50}" type="slidenum">
              <a:rPr lang="de-CH" smtClean="0"/>
              <a:pPr eaLnBrk="1" hangingPunct="1"/>
              <a:t>35</a:t>
            </a:fld>
            <a:endParaRPr lang="de-CH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919" indent="-296123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491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287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084" indent="-236898" defTabSz="957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5880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9676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3473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7269" indent="-236898" defTabSz="957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20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17408">
            <a:extLst>
              <a:ext uri="{FF2B5EF4-FFF2-40B4-BE49-F238E27FC236}">
                <a16:creationId xmlns:a16="http://schemas.microsoft.com/office/drawing/2014/main" id="{ED2F8CBA-D0A6-C342-AA63-7AE8E4A00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17409">
            <a:extLst>
              <a:ext uri="{FF2B5EF4-FFF2-40B4-BE49-F238E27FC236}">
                <a16:creationId xmlns:a16="http://schemas.microsoft.com/office/drawing/2014/main" id="{6F6A8FDA-4E0B-B11A-8CDB-04B5C9422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3316" name="Form 3">
            <a:extLst>
              <a:ext uri="{FF2B5EF4-FFF2-40B4-BE49-F238E27FC236}">
                <a16:creationId xmlns:a16="http://schemas.microsoft.com/office/drawing/2014/main" id="{668B3B66-79AD-E652-03FA-320B84110AC8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EF3816-F78C-4048-BA39-740A55F9BAB4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17408">
            <a:extLst>
              <a:ext uri="{FF2B5EF4-FFF2-40B4-BE49-F238E27FC236}">
                <a16:creationId xmlns:a16="http://schemas.microsoft.com/office/drawing/2014/main" id="{B0BA2874-995E-02B0-05E4-E17984196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363" name="Rechteck 17409">
            <a:extLst>
              <a:ext uri="{FF2B5EF4-FFF2-40B4-BE49-F238E27FC236}">
                <a16:creationId xmlns:a16="http://schemas.microsoft.com/office/drawing/2014/main" id="{34EDD0D0-3884-121F-B2E7-FA4E23324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5364" name="Form 3">
            <a:extLst>
              <a:ext uri="{FF2B5EF4-FFF2-40B4-BE49-F238E27FC236}">
                <a16:creationId xmlns:a16="http://schemas.microsoft.com/office/drawing/2014/main" id="{6D4F1788-F965-CA1B-57BC-DEFB8E3FB24D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E40F78-DBA2-44B5-9CFD-8A59C46CD970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17408">
            <a:extLst>
              <a:ext uri="{FF2B5EF4-FFF2-40B4-BE49-F238E27FC236}">
                <a16:creationId xmlns:a16="http://schemas.microsoft.com/office/drawing/2014/main" id="{CF9420E5-B4AE-0AE2-4929-CEB4C9AFD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7411" name="Rechteck 17409">
            <a:extLst>
              <a:ext uri="{FF2B5EF4-FFF2-40B4-BE49-F238E27FC236}">
                <a16:creationId xmlns:a16="http://schemas.microsoft.com/office/drawing/2014/main" id="{C57902DD-595C-046B-2050-CC07BB76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7412" name="Form 3">
            <a:extLst>
              <a:ext uri="{FF2B5EF4-FFF2-40B4-BE49-F238E27FC236}">
                <a16:creationId xmlns:a16="http://schemas.microsoft.com/office/drawing/2014/main" id="{4BAE905E-FCCD-E07E-505C-DB87D5AF1DD4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2B93DA-B4F9-4242-A72D-607B9D757A86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hteck 17408">
            <a:extLst>
              <a:ext uri="{FF2B5EF4-FFF2-40B4-BE49-F238E27FC236}">
                <a16:creationId xmlns:a16="http://schemas.microsoft.com/office/drawing/2014/main" id="{266CEEBA-E697-744E-5C30-7D951120D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9459" name="Rechteck 17409">
            <a:extLst>
              <a:ext uri="{FF2B5EF4-FFF2-40B4-BE49-F238E27FC236}">
                <a16:creationId xmlns:a16="http://schemas.microsoft.com/office/drawing/2014/main" id="{59A8C44A-0E39-D63C-4AD4-9BEA2A14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9460" name="Form 3">
            <a:extLst>
              <a:ext uri="{FF2B5EF4-FFF2-40B4-BE49-F238E27FC236}">
                <a16:creationId xmlns:a16="http://schemas.microsoft.com/office/drawing/2014/main" id="{9BAE0446-11B7-59A5-2A3F-555BB60FC6FA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7FD21E-1875-46ED-85D9-4DB943BCD2B8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17408">
            <a:extLst>
              <a:ext uri="{FF2B5EF4-FFF2-40B4-BE49-F238E27FC236}">
                <a16:creationId xmlns:a16="http://schemas.microsoft.com/office/drawing/2014/main" id="{61E4A8EC-BB6C-419F-B9ED-F186287FE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507" name="Rechteck 17409">
            <a:extLst>
              <a:ext uri="{FF2B5EF4-FFF2-40B4-BE49-F238E27FC236}">
                <a16:creationId xmlns:a16="http://schemas.microsoft.com/office/drawing/2014/main" id="{1B5F3525-C015-D6AF-562A-AF87A3CA6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1508" name="Form 3">
            <a:extLst>
              <a:ext uri="{FF2B5EF4-FFF2-40B4-BE49-F238E27FC236}">
                <a16:creationId xmlns:a16="http://schemas.microsoft.com/office/drawing/2014/main" id="{30AA95DF-F907-9AA1-7DF8-2B442CB1EE25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445D57-0091-45BF-9F55-BD6259B3847F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17408">
            <a:extLst>
              <a:ext uri="{FF2B5EF4-FFF2-40B4-BE49-F238E27FC236}">
                <a16:creationId xmlns:a16="http://schemas.microsoft.com/office/drawing/2014/main" id="{1F8A0938-6D9C-E55A-7AD5-DC6610C0B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3555" name="Rechteck 17409">
            <a:extLst>
              <a:ext uri="{FF2B5EF4-FFF2-40B4-BE49-F238E27FC236}">
                <a16:creationId xmlns:a16="http://schemas.microsoft.com/office/drawing/2014/main" id="{A9C56245-43AB-2739-5D46-BA6CD7F8B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23556" name="Form 3">
            <a:extLst>
              <a:ext uri="{FF2B5EF4-FFF2-40B4-BE49-F238E27FC236}">
                <a16:creationId xmlns:a16="http://schemas.microsoft.com/office/drawing/2014/main" id="{712936AF-58B4-D710-F11A-7BD2B4EB72CC}"/>
              </a:ext>
            </a:extLst>
          </p:cNvPr>
          <p:cNvSpPr txBox="1">
            <a:spLocks noGrp="1"/>
          </p:cNvSpPr>
          <p:nvPr/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3" tIns="48227" rIns="96453" bIns="48227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18971F-8868-42DC-8438-639E09432A73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drje49@gmail.com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hteck 3">
            <a:extLst>
              <a:ext uri="{FF2B5EF4-FFF2-40B4-BE49-F238E27FC236}">
                <a16:creationId xmlns:a16="http://schemas.microsoft.com/office/drawing/2014/main" id="{6C33B414-DD2B-7398-AC05-6EF92E9E2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Sevisana AG JPEG (mittelgross)">
            <a:extLst>
              <a:ext uri="{FF2B5EF4-FFF2-40B4-BE49-F238E27FC236}">
                <a16:creationId xmlns:a16="http://schemas.microsoft.com/office/drawing/2014/main" id="{95CEAE33-14D8-419A-F2A2-F046DEF167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rgbClr val="6699CC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DE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70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804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9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  <a:endParaRPr lang="de-DE" dirty="0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3777F4-FDFE-4672-87A9-D0B54A58BA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61394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Herisau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8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03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46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je49@gmail.com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mailto:drje49@gmail.com" TargetMode="Externa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>
            <a:extLst>
              <a:ext uri="{FF2B5EF4-FFF2-40B4-BE49-F238E27FC236}">
                <a16:creationId xmlns:a16="http://schemas.microsoft.com/office/drawing/2014/main" id="{5525D6FD-D171-54AE-C4EF-85F05E97F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089"/>
            <a:ext cx="9144000" cy="682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>
            <a:extLst>
              <a:ext uri="{FF2B5EF4-FFF2-40B4-BE49-F238E27FC236}">
                <a16:creationId xmlns:a16="http://schemas.microsoft.com/office/drawing/2014/main" id="{8C57EB6E-1298-340A-D8AD-B69B27A3C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Titel</a:t>
            </a:r>
          </a:p>
        </p:txBody>
      </p:sp>
      <p:sp>
        <p:nvSpPr>
          <p:cNvPr id="1028" name="Textplatzhalter 1027">
            <a:extLst>
              <a:ext uri="{FF2B5EF4-FFF2-40B4-BE49-F238E27FC236}">
                <a16:creationId xmlns:a16="http://schemas.microsoft.com/office/drawing/2014/main" id="{69B57DE2-54F9-9BC1-E10E-9C79EC294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Textmasterformate durch Klicken bearbeiten</a:t>
            </a:r>
          </a:p>
          <a:p>
            <a:pPr lvl="1"/>
            <a:r>
              <a:rPr lang="de-CH" altLang="de-DE" dirty="0"/>
              <a:t>Zweite Ebene</a:t>
            </a:r>
          </a:p>
          <a:p>
            <a:pPr lvl="2"/>
            <a:r>
              <a:rPr lang="de-CH" altLang="de-DE" dirty="0"/>
              <a:t>Dritte Ebene</a:t>
            </a:r>
          </a:p>
          <a:p>
            <a:pPr lvl="3"/>
            <a:r>
              <a:rPr lang="de-CH" altLang="de-DE" dirty="0"/>
              <a:t>Vierte Ebene</a:t>
            </a:r>
          </a:p>
          <a:p>
            <a:pPr lvl="4"/>
            <a:r>
              <a:rPr lang="de-CH" altLang="de-DE" dirty="0"/>
              <a:t>Fünfte Ebene</a:t>
            </a:r>
          </a:p>
        </p:txBody>
      </p:sp>
      <p:sp>
        <p:nvSpPr>
          <p:cNvPr id="1029" name="Textfeld 1028">
            <a:extLst>
              <a:ext uri="{FF2B5EF4-FFF2-40B4-BE49-F238E27FC236}">
                <a16:creationId xmlns:a16="http://schemas.microsoft.com/office/drawing/2014/main" id="{A2272C45-82A2-4C29-844B-81001EA94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6621463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Dr. med. et Dr. scient. med. Jürg Eichhorn ¦ www.ever.ch ¦ </a:t>
            </a:r>
            <a:r>
              <a:rPr lang="en-US" altLang="de-DE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drje49@gmail.</a:t>
            </a:r>
            <a:r>
              <a:rPr lang="en-US" altLang="de-DE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¦ Bahnhofstr. 23 ¦ 9100 Herisau</a:t>
            </a:r>
          </a:p>
        </p:txBody>
      </p:sp>
      <p:sp>
        <p:nvSpPr>
          <p:cNvPr id="1030" name="Textfeld 1029">
            <a:extLst>
              <a:ext uri="{FF2B5EF4-FFF2-40B4-BE49-F238E27FC236}">
                <a16:creationId xmlns:a16="http://schemas.microsoft.com/office/drawing/2014/main" id="{512E599A-C01D-4265-B386-7D952B17D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0" y="6629400"/>
            <a:ext cx="863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sz="800" b="1" dirty="0"/>
              <a:t>Folie </a:t>
            </a:r>
            <a:fld id="{CEBFBD9C-F02E-4FD7-B7AE-794FE132815A}" type="slidenum">
              <a:rPr lang="de-CH" altLang="de-DE" sz="800" b="1"/>
              <a:pPr eaLnBrk="1" hangingPunct="1"/>
              <a:t>‹Nr.›</a:t>
            </a:fld>
            <a:endParaRPr lang="de-CH" altLang="de-DE" sz="800" b="1" dirty="0"/>
          </a:p>
        </p:txBody>
      </p:sp>
      <p:pic>
        <p:nvPicPr>
          <p:cNvPr id="1031" name="Picture 7" descr="Sevisana AG JPEG (mittelgross)">
            <a:extLst>
              <a:ext uri="{FF2B5EF4-FFF2-40B4-BE49-F238E27FC236}">
                <a16:creationId xmlns:a16="http://schemas.microsoft.com/office/drawing/2014/main" id="{776F3A5E-C629-AAA1-EB62-B5F78DEBC5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anose="02020603050405020304" pitchFamily="18" charset="0"/>
        <a:buChar char="»"/>
        <a:defRPr sz="1800">
          <a:solidFill>
            <a:srgbClr val="4D4D4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4D4D4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4D4D4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4D4D4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4D4D4D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Folie</a:t>
            </a:r>
            <a:r>
              <a:rPr lang="de-CH" sz="800" b="1" dirty="0"/>
              <a:t> </a:t>
            </a:r>
            <a:fld id="{F1F29FF0-4833-4731-910D-BB0EEB60E82D}" type="slidenum">
              <a:rPr lang="de-CH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defRPr/>
              </a:pPr>
              <a:t>‹Nr.›</a:t>
            </a:fld>
            <a:endParaRPr lang="de-CH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A233A4-5C63-450F-A6FE-0C1154E9C3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59646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  <p:extLst>
      <p:ext uri="{BB962C8B-B14F-4D97-AF65-F5344CB8AC3E}">
        <p14:creationId xmlns:p14="http://schemas.microsoft.com/office/powerpoint/2010/main" val="256710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http://www.st-michaelshof.de/grafik/topinambur.jpg" TargetMode="Externa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Nahrungsfasern - Ballaststoffe</a:t>
            </a:r>
            <a:endParaRPr lang="de-DE" dirty="0"/>
          </a:p>
        </p:txBody>
      </p:sp>
      <p:sp>
        <p:nvSpPr>
          <p:cNvPr id="4099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074630" y="4077072"/>
            <a:ext cx="4537124" cy="203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altLang="de-DE" sz="200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dirty="0"/>
          </a:p>
          <a:p>
            <a:pPr>
              <a:lnSpc>
                <a:spcPct val="90000"/>
              </a:lnSpc>
            </a:pPr>
            <a:r>
              <a:rPr lang="de-CH" altLang="de-DE" sz="200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www.ever.ch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A176D3-3BEA-0C18-76A5-68338C1CF0AC}"/>
              </a:ext>
            </a:extLst>
          </p:cNvPr>
          <p:cNvSpPr txBox="1"/>
          <p:nvPr/>
        </p:nvSpPr>
        <p:spPr>
          <a:xfrm>
            <a:off x="1051701" y="666637"/>
            <a:ext cx="1296144" cy="2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Version: 9. April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rm 59393">
            <a:extLst>
              <a:ext uri="{FF2B5EF4-FFF2-40B4-BE49-F238E27FC236}">
                <a16:creationId xmlns:a16="http://schemas.microsoft.com/office/drawing/2014/main" id="{A308FBBF-3FD2-16FB-E0DC-D54DE71543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Fasern sind Präbiotika</a:t>
            </a: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254FE54B-CA2F-DB33-6B3A-A17EB53A6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981075"/>
            <a:ext cx="794543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Inulin: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  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Reservekohlenhydrat der Pflanzen, </a:t>
            </a: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unverdaulich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 Darmbakterien zu Säuren verstoffwechselt			                         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Verbessert Calcium-Magnesiumaufnahme: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               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Topinambur, Zwiebeln, Knoblauch</a:t>
            </a:r>
            <a:b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Flohsamen:        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Starke Quellwirkung,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unverdaulich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Von Darmbakterien zu Fettsäuren verstoffwechselt:			             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Indische Flohsamenschalen (gemahlen)</a:t>
            </a:r>
            <a:b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Guar: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 Starke, Quellwirkung,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unverdaulich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               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Von Darmbakterien zu Fettsäuren verstoffwechselt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		              Gemahlener Keimling des indischen Baumes 			                 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Cyamopsis teragonolobus</a:t>
            </a:r>
            <a:endParaRPr lang="de-CH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8">
            <a:extLst>
              <a:ext uri="{FF2B5EF4-FFF2-40B4-BE49-F238E27FC236}">
                <a16:creationId xmlns:a16="http://schemas.microsoft.com/office/drawing/2014/main" id="{A81E5A00-5E45-8139-D212-9601534A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5013325"/>
            <a:ext cx="748982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Stärke: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Reservekohlenhydrat der Pflanzen, </a:t>
            </a:r>
            <a:r>
              <a:rPr lang="de-DE" altLang="de-DE" sz="16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verdaulich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Wird verdaut und vom Körper rasch aufgenommen: 		             Ist also </a:t>
            </a: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kein Ballaststoff!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rm 59393">
            <a:extLst>
              <a:ext uri="{FF2B5EF4-FFF2-40B4-BE49-F238E27FC236}">
                <a16:creationId xmlns:a16="http://schemas.microsoft.com/office/drawing/2014/main" id="{7380DB4B-4A31-A98D-70E2-D15F895CBC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Spezielle Bedeutung: </a:t>
            </a:r>
          </a:p>
        </p:txBody>
      </p:sp>
      <p:sp>
        <p:nvSpPr>
          <p:cNvPr id="26627" name="Form 59394">
            <a:extLst>
              <a:ext uri="{FF2B5EF4-FFF2-40B4-BE49-F238E27FC236}">
                <a16:creationId xmlns:a16="http://schemas.microsoft.com/office/drawing/2014/main" id="{33F1B5F5-21F2-1476-DAA8-220E2C86BE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en-US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resistente Stärke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Resistent gegen Verdauungsenzyme: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Keine Resorption im Darm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Speichert kaum Wasser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Liefert keine Energie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Sinn: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Im Dickdarm teilweiser Abbau durch Mikroflora zu kurzkettigen Fettsäuren: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Essigsäure, Buttersäure, Propionsäure und Gase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de-DE" altLang="de-DE" sz="1600" dirty="0">
                <a:solidFill>
                  <a:schemeClr val="tx1"/>
                </a:solidFill>
              </a:rPr>
              <a:t>die Dickdarmzellen mit Energie versorgen</a:t>
            </a:r>
            <a:br>
              <a:rPr lang="de-DE" altLang="de-DE" sz="1600" dirty="0">
                <a:solidFill>
                  <a:schemeClr val="tx1"/>
                </a:solidFill>
              </a:rPr>
            </a:br>
            <a:r>
              <a:rPr lang="de-DE" altLang="de-DE" sz="1600" dirty="0">
                <a:solidFill>
                  <a:schemeClr val="tx1"/>
                </a:solidFill>
              </a:rPr>
              <a:t>             die Zellteilung und Zellerneuerung der Darmschleimhaut anregen</a:t>
            </a:r>
            <a:br>
              <a:rPr lang="de-DE" altLang="de-DE" sz="1600" dirty="0">
                <a:solidFill>
                  <a:schemeClr val="tx1"/>
                </a:solidFill>
              </a:rPr>
            </a:br>
            <a:r>
              <a:rPr lang="de-DE" altLang="de-DE" sz="1600" dirty="0">
                <a:solidFill>
                  <a:schemeClr val="tx1"/>
                </a:solidFill>
              </a:rPr>
              <a:t>             möglicherweise krebserregende Gallensäuren neutralisieren</a:t>
            </a:r>
            <a:br>
              <a:rPr lang="de-DE" altLang="de-DE" sz="1600" dirty="0">
                <a:solidFill>
                  <a:schemeClr val="tx1"/>
                </a:solidFill>
              </a:rPr>
            </a:br>
            <a:r>
              <a:rPr lang="de-DE" altLang="de-DE" sz="1600" dirty="0">
                <a:solidFill>
                  <a:schemeClr val="tx1"/>
                </a:solidFill>
              </a:rPr>
              <a:t>             schädigende Substanzen entgiften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Schutzwirkung: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Buttersäure gilt als ein Schutzfaktor vor Dickdarmkrebs 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rm 59393">
            <a:extLst>
              <a:ext uri="{FF2B5EF4-FFF2-40B4-BE49-F238E27FC236}">
                <a16:creationId xmlns:a16="http://schemas.microsoft.com/office/drawing/2014/main" id="{0B368EDD-35CB-03D2-9C46-A3E9C2A1BF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 findet sich die resistente Stärke?</a:t>
            </a:r>
          </a:p>
        </p:txBody>
      </p:sp>
      <p:sp>
        <p:nvSpPr>
          <p:cNvPr id="28675" name="Form 59394">
            <a:extLst>
              <a:ext uri="{FF2B5EF4-FFF2-40B4-BE49-F238E27FC236}">
                <a16:creationId xmlns:a16="http://schemas.microsoft.com/office/drawing/2014/main" id="{3F94031B-8600-1D84-DB6E-CEFD82957B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unverdauliche Stärke: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in rohem Gemüse, gemahlenen Körnern und Samen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resistente Stärke: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in rohen Kartoffeln, Bananen, 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ganzen Getreidekörnern, in teilweise gemahlenem 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Getreide, in Samen und Hülsenfrüchten (beispielsweise Erbsen, Bohnen oder Linsen)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retrogradierter Stärke: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In gekochten und abgekühlten Kartoffeln 3-10% resistente Stärke), altbackenem Brot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Die retrogradierte Stärke scheint die für die menschliche Ernährung von Bedeutung zu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sein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Retrogradierte Stärke: Erhitzung und Abkühlung erst führt zur Bildung resistenter Stärke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Nahrungsmittel mit nennenswerten Mengen resistenter Stärke (2-8 g/100 g):   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Grüne Bohnen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Kekse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Vollkorn-Haferbrot 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rm 59393">
            <a:extLst>
              <a:ext uri="{FF2B5EF4-FFF2-40B4-BE49-F238E27FC236}">
                <a16:creationId xmlns:a16="http://schemas.microsoft.com/office/drawing/2014/main" id="{D7C1013A-5007-CE97-C70E-60203CBB6B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Nahrungsfasern</a:t>
            </a:r>
          </a:p>
        </p:txBody>
      </p:sp>
      <p:sp>
        <p:nvSpPr>
          <p:cNvPr id="30723" name="Form 59394">
            <a:extLst>
              <a:ext uri="{FF2B5EF4-FFF2-40B4-BE49-F238E27FC236}">
                <a16:creationId xmlns:a16="http://schemas.microsoft.com/office/drawing/2014/main" id="{67AEFCB3-4B06-2B7C-E5AF-605EFD7623C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4356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en-US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Spezielle Wirkungen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Inulin aus der Chicoree Wurzel oder Pektine aus Früchten lösen sich in Flüssigkeiten auf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und machen diese dickflüssiger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Den Dünndarm beeinflussen sie anders als die wasserunlöslichen Faserstoffe: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Sie verlangsamen den Transport des Nahrungsbreis und verbessern damit die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Verdauung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Nährstoffe gelangen langsamer ins Blut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Den Dickdarm bringen sie auf Trab, beschleunigen den Abtransport der Nahrungsreste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und dienen der Darmflora als Nahrungsquelle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Ballaststoffen helfen dem Körper, sich gegen Umweltbelastungen zu wehren. Sie binden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Schwermetalle und  transportieren diese aus dem Darm 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rm 59393">
            <a:extLst>
              <a:ext uri="{FF2B5EF4-FFF2-40B4-BE49-F238E27FC236}">
                <a16:creationId xmlns:a16="http://schemas.microsoft.com/office/drawing/2014/main" id="{CACF6199-6230-3EF9-4A1D-79E546CC39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Topinambur </a:t>
            </a:r>
          </a:p>
        </p:txBody>
      </p:sp>
      <p:sp>
        <p:nvSpPr>
          <p:cNvPr id="32771" name="Form 59394">
            <a:extLst>
              <a:ext uri="{FF2B5EF4-FFF2-40B4-BE49-F238E27FC236}">
                <a16:creationId xmlns:a16="http://schemas.microsoft.com/office/drawing/2014/main" id="{21639ED9-4E72-13B5-914D-408B2B8FAD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en-US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Reich an Inulin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EA15FC-DC2A-3E55-DBE9-18A7E6E0A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1624013"/>
            <a:ext cx="4613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Topinambur - Gratin für 4 Personen</a:t>
            </a:r>
          </a:p>
        </p:txBody>
      </p:sp>
      <p:pic>
        <p:nvPicPr>
          <p:cNvPr id="6" name="Picture 7" descr="Topinambur">
            <a:extLst>
              <a:ext uri="{FF2B5EF4-FFF2-40B4-BE49-F238E27FC236}">
                <a16:creationId xmlns:a16="http://schemas.microsoft.com/office/drawing/2014/main" id="{CCB49C30-0C6C-3843-920E-0866C509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19138"/>
            <a:ext cx="3024188" cy="29765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1BD64C2F-D16D-C6A9-F078-2119E4AE6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16225"/>
            <a:ext cx="284379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Zutaten:</a:t>
            </a:r>
            <a:br>
              <a:rPr lang="en-US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kg Topinambur</a:t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Salz</a:t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 g Sahne</a:t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Ei</a:t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weisser Pfeffer</a:t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g geschroteter Grünkern</a:t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g grob gehackte Haselnüsse</a:t>
            </a:r>
            <a:b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Fette/Öle für die Form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rm 59393">
            <a:extLst>
              <a:ext uri="{FF2B5EF4-FFF2-40B4-BE49-F238E27FC236}">
                <a16:creationId xmlns:a16="http://schemas.microsoft.com/office/drawing/2014/main" id="{7214EA5E-3166-6126-EF22-3AB39BAC45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Fasern - Unterschiedliche Quellfähigkeit</a:t>
            </a:r>
          </a:p>
        </p:txBody>
      </p:sp>
      <p:pic>
        <p:nvPicPr>
          <p:cNvPr id="34819" name="Picture 8" descr="Quellfähigkeit Karaya Flohsamenschalen0001">
            <a:extLst>
              <a:ext uri="{FF2B5EF4-FFF2-40B4-BE49-F238E27FC236}">
                <a16:creationId xmlns:a16="http://schemas.microsoft.com/office/drawing/2014/main" id="{CF4C48B8-7745-4A6E-597B-E261FEC5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87450"/>
            <a:ext cx="5472113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9">
            <a:extLst>
              <a:ext uri="{FF2B5EF4-FFF2-40B4-BE49-F238E27FC236}">
                <a16:creationId xmlns:a16="http://schemas.microsoft.com/office/drawing/2014/main" id="{382A8035-B677-6279-8FA6-9ED611FC8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778" y="5759450"/>
            <a:ext cx="4948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fällt auf, dass nur Flohsamenschalen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Karaya-Gummi eine sehr gute Quellfähigkeit besitzen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E65244E-5EFA-7255-B12E-A16642DE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6376988"/>
            <a:ext cx="4514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rm 59393">
            <a:extLst>
              <a:ext uri="{FF2B5EF4-FFF2-40B4-BE49-F238E27FC236}">
                <a16:creationId xmlns:a16="http://schemas.microsoft.com/office/drawing/2014/main" id="{165CC97A-30FA-4B7C-BE48-B04F8F0C87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Karaya und Flohsamenschalen</a:t>
            </a:r>
          </a:p>
        </p:txBody>
      </p:sp>
      <p:sp>
        <p:nvSpPr>
          <p:cNvPr id="47107" name="Form 59394">
            <a:extLst>
              <a:ext uri="{FF2B5EF4-FFF2-40B4-BE49-F238E27FC236}">
                <a16:creationId xmlns:a16="http://schemas.microsoft.com/office/drawing/2014/main" id="{3668AC32-81E9-49D3-ADF5-3B3D81855C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8145462" cy="55784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en-US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Beträchtliche Unterschiede hinsichtlich Abbau durch Mikroorganismen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Karaya-Gummi (Normacol):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Starke Quellwirkung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Biologische Wirkungen nicht bekannt: 	Weitgehend unverdaulich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Hohes Klebevermögen: Reduziert Bakterienbesiedlung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Ist ein klassisches Füllungsperistaltikum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Binde-Dickungsmittel in der Industrie, in Gelen zur Haarfixation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Flohsamenschalen (SevisanaLine): 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Starke Quellwirkung (2 bis 3.1-fach): Höchster Quellfaktor aller Füll- u. Quellmittel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Biologische Wirkungen bekannt: 10-25% von Darmbakterien verstoffwechselt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Verkürzt die Kolonpassagezeit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Mukosaschutz, metabolische Effekte schon in höheren Darmabschnitten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Einnahme ca. 1 Stunde vor dem Essen oder individuell nach Bedarf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Verzögerung des postprandialen 	Zuckeranstiegs (Guar wirkt hier stärker)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Senkung Gesamtcholesterin und LDL bis 15%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rm 59393">
            <a:extLst>
              <a:ext uri="{FF2B5EF4-FFF2-40B4-BE49-F238E27FC236}">
                <a16:creationId xmlns:a16="http://schemas.microsoft.com/office/drawing/2014/main" id="{4F7361D6-7128-44AD-8A3E-4BAB693600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Indische Flohsamenschalen (gemahlen)</a:t>
            </a:r>
          </a:p>
        </p:txBody>
      </p:sp>
      <p:sp>
        <p:nvSpPr>
          <p:cNvPr id="38915" name="Text Box 12">
            <a:extLst>
              <a:ext uri="{FF2B5EF4-FFF2-40B4-BE49-F238E27FC236}">
                <a16:creationId xmlns:a16="http://schemas.microsoft.com/office/drawing/2014/main" id="{42F5DBEE-9DC5-F0D6-176E-83DEC5AC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166813"/>
            <a:ext cx="155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Wirkungen</a:t>
            </a:r>
          </a:p>
        </p:txBody>
      </p:sp>
      <p:sp>
        <p:nvSpPr>
          <p:cNvPr id="38916" name="Text Box 13">
            <a:extLst>
              <a:ext uri="{FF2B5EF4-FFF2-40B4-BE49-F238E27FC236}">
                <a16:creationId xmlns:a16="http://schemas.microsoft.com/office/drawing/2014/main" id="{D43DFA4D-1FBC-C112-C9A3-FBB252CEF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017713"/>
            <a:ext cx="1924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Anwendungsgebiete</a:t>
            </a:r>
          </a:p>
        </p:txBody>
      </p:sp>
      <p:sp>
        <p:nvSpPr>
          <p:cNvPr id="38917" name="Text Box 14">
            <a:extLst>
              <a:ext uri="{FF2B5EF4-FFF2-40B4-BE49-F238E27FC236}">
                <a16:creationId xmlns:a16="http://schemas.microsoft.com/office/drawing/2014/main" id="{77AC4295-2E17-7CA0-1318-68A6C064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4170363"/>
            <a:ext cx="16451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Nebenwirkungen</a:t>
            </a:r>
          </a:p>
        </p:txBody>
      </p:sp>
      <p:sp>
        <p:nvSpPr>
          <p:cNvPr id="38918" name="Text Box 15">
            <a:extLst>
              <a:ext uri="{FF2B5EF4-FFF2-40B4-BE49-F238E27FC236}">
                <a16:creationId xmlns:a16="http://schemas.microsoft.com/office/drawing/2014/main" id="{E14F1AFF-33C9-5D97-4A13-AE77F456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1163638"/>
            <a:ext cx="1210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8925" indent="-288925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Obstipation: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Diarrhoe: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9" name="Text Box 16">
            <a:extLst>
              <a:ext uri="{FF2B5EF4-FFF2-40B4-BE49-F238E27FC236}">
                <a16:creationId xmlns:a16="http://schemas.microsoft.com/office/drawing/2014/main" id="{F7B96C3F-BED2-68B5-06DC-5028FF6A4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20888"/>
            <a:ext cx="6164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Habituelle Obstipation; Erkrankungen, bei denen erleichterte Stuhlentleerung erwünscht ist. Unterstützende Therapie bei Durchfällen unterschiedlicher Genese, Reizdarm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0" name="Text Box 17">
            <a:extLst>
              <a:ext uri="{FF2B5EF4-FFF2-40B4-BE49-F238E27FC236}">
                <a16:creationId xmlns:a16="http://schemas.microsoft.com/office/drawing/2014/main" id="{B7A77A57-2CD9-F6AE-14E3-43548E1A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3297238"/>
            <a:ext cx="5961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Krankhafte Verengungen im Magen-Darm-Trakt, Ileus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1" name="Text Box 19">
            <a:extLst>
              <a:ext uri="{FF2B5EF4-FFF2-40B4-BE49-F238E27FC236}">
                <a16:creationId xmlns:a16="http://schemas.microsoft.com/office/drawing/2014/main" id="{18391DB0-4A4B-748C-D60C-8CC248138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5176838"/>
            <a:ext cx="5905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Verzögerung der Resorption gleichzeitig verabfolgter Medikamente möglich. Bei insulinpflichtigen Diabetikern evtl. Reduzierung der Insulindosis erforderlich</a:t>
            </a:r>
          </a:p>
        </p:txBody>
      </p:sp>
      <p:sp>
        <p:nvSpPr>
          <p:cNvPr id="38922" name="Text Box 20">
            <a:extLst>
              <a:ext uri="{FF2B5EF4-FFF2-40B4-BE49-F238E27FC236}">
                <a16:creationId xmlns:a16="http://schemas.microsoft.com/office/drawing/2014/main" id="{004004B0-D3B4-4543-D5AD-470B4672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3303588"/>
            <a:ext cx="1478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Gegenanzeigen</a:t>
            </a:r>
          </a:p>
        </p:txBody>
      </p:sp>
      <p:sp>
        <p:nvSpPr>
          <p:cNvPr id="38923" name="Text Box 21">
            <a:extLst>
              <a:ext uri="{FF2B5EF4-FFF2-40B4-BE49-F238E27FC236}">
                <a16:creationId xmlns:a16="http://schemas.microsoft.com/office/drawing/2014/main" id="{5A405089-74FA-8965-697D-8E0936119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1139825"/>
            <a:ext cx="1472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8925" indent="-288925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Stuhlvolumen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Wasserbindung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5" name="Line 23">
            <a:extLst>
              <a:ext uri="{FF2B5EF4-FFF2-40B4-BE49-F238E27FC236}">
                <a16:creationId xmlns:a16="http://schemas.microsoft.com/office/drawing/2014/main" id="{EAE68F50-32F0-ECD7-6E94-5312567D2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0688" y="1319213"/>
            <a:ext cx="474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6" name="Line 24">
            <a:extLst>
              <a:ext uri="{FF2B5EF4-FFF2-40B4-BE49-F238E27FC236}">
                <a16:creationId xmlns:a16="http://schemas.microsoft.com/office/drawing/2014/main" id="{40126B7F-0E5D-76D7-4F00-192E42A79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0688" y="1624013"/>
            <a:ext cx="4746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7" name="Text Box 25">
            <a:extLst>
              <a:ext uri="{FF2B5EF4-FFF2-40B4-BE49-F238E27FC236}">
                <a16:creationId xmlns:a16="http://schemas.microsoft.com/office/drawing/2014/main" id="{82DD3A58-F15B-E82F-B5B2-021548A0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1139825"/>
            <a:ext cx="1035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8925" indent="-288925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Transitzeit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Transitzeit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8" name="Line 26">
            <a:extLst>
              <a:ext uri="{FF2B5EF4-FFF2-40B4-BE49-F238E27FC236}">
                <a16:creationId xmlns:a16="http://schemas.microsoft.com/office/drawing/2014/main" id="{A9410812-E79D-7B8F-EE1F-162BB6B5E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2813" y="1547813"/>
            <a:ext cx="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9" name="Line 27">
            <a:extLst>
              <a:ext uri="{FF2B5EF4-FFF2-40B4-BE49-F238E27FC236}">
                <a16:creationId xmlns:a16="http://schemas.microsoft.com/office/drawing/2014/main" id="{EBF9BF33-4122-C632-4B40-D0955FF80A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2813" y="1090613"/>
            <a:ext cx="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30" name="Text Box 28">
            <a:extLst>
              <a:ext uri="{FF2B5EF4-FFF2-40B4-BE49-F238E27FC236}">
                <a16:creationId xmlns:a16="http://schemas.microsoft.com/office/drawing/2014/main" id="{79BAD9BC-3E2E-DD35-0933-F418FCF41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4192588"/>
            <a:ext cx="596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Symbol" panose="05050102010706020507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Überempfindlichkeitsreaktionen (Einzelfälle)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Blähungen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31" name="Text Box 30">
            <a:extLst>
              <a:ext uri="{FF2B5EF4-FFF2-40B4-BE49-F238E27FC236}">
                <a16:creationId xmlns:a16="http://schemas.microsoft.com/office/drawing/2014/main" id="{89CC84F5-2D9B-BA7F-95EE-DA34EFC1C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5180013"/>
            <a:ext cx="17981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Wechselwirkungen</a:t>
            </a:r>
          </a:p>
        </p:txBody>
      </p:sp>
      <p:sp>
        <p:nvSpPr>
          <p:cNvPr id="38932" name="Line 31">
            <a:extLst>
              <a:ext uri="{FF2B5EF4-FFF2-40B4-BE49-F238E27FC236}">
                <a16:creationId xmlns:a16="http://schemas.microsoft.com/office/drawing/2014/main" id="{0274D892-B125-9D87-2575-351A46E3C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rm 59393">
            <a:extLst>
              <a:ext uri="{FF2B5EF4-FFF2-40B4-BE49-F238E27FC236}">
                <a16:creationId xmlns:a16="http://schemas.microsoft.com/office/drawing/2014/main" id="{07A49309-EFE0-AA02-E530-37A10A9D65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Flohsamenschalen - Biologische Wirkungen</a:t>
            </a:r>
          </a:p>
        </p:txBody>
      </p:sp>
      <p:sp>
        <p:nvSpPr>
          <p:cNvPr id="40963" name="Form 59394">
            <a:extLst>
              <a:ext uri="{FF2B5EF4-FFF2-40B4-BE49-F238E27FC236}">
                <a16:creationId xmlns:a16="http://schemas.microsoft.com/office/drawing/2014/main" id="{782EC016-B349-A335-F395-0C419E83FE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507038"/>
          </a:xfrm>
        </p:spPr>
        <p:txBody>
          <a:bodyPr/>
          <a:lstStyle/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Schnelleres Sättigungsgefühl dank Füllung des Magens: Weniger Hunger!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Raschere Passage des Nahrungsbreis durch den Dickdarm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Beschleunigte Ausscheidung von zellschädigenden, krebserzeugenden Stoffen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Druckminderung im Darm: Weniger Divertikulose (Darmausstülpungen)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Vermehrte Knetwirkung, der Darm arbeitet effizienter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Weicher Stuhl, weniger  Hämorrhoiden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Vermehrung der guten  Bakterienmasse (Nährstoffe für Bakterien)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Reduktion der Fäulnis- und Gärungsbakterien: Stuhl nicht mehr stinkend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Schutzwirkung gegen halbverdaute Proteine und Antigen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Bindung von Toxinen (Darmgifte belasten das Immunsystem!)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Hemmung der Aufnahme von Aluminium durch die Darmwand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Schonwirkung auf das Immunsystems: 80% des Immunsystem befinden sich im Darm!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Sehr deutliche Krebshemmung! Weniger Ballaststoffe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mehr Krebs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Cholesterinsenkung um ca. 15%!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Bindung von Gallensäuren: Weniger Cholesterin, weniger Gallensteine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Hemmung der Zuckeraufnahme durch die Darmwand 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rm 59393">
            <a:extLst>
              <a:ext uri="{FF2B5EF4-FFF2-40B4-BE49-F238E27FC236}">
                <a16:creationId xmlns:a16="http://schemas.microsoft.com/office/drawing/2014/main" id="{50395A05-3DC4-B2CA-0EFC-CF0E5C0A5F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Flohsamenschalen SevisanaLine - Einnahme</a:t>
            </a: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C56159EB-8173-43F6-7D9B-93764F10A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132632"/>
            <a:ext cx="84074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 Beginn sind Blähungen möglich, besonders bei erheblicher Darmträgheit. Beginnen Sie in diesem Fall mit kleinen Mengen (1x½ Teelöffel täglich) und steigern Sie die Dosen allmählich (2x½, 3x½ Teelöffel täglich usw.) 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Einnahme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Flohsamenschalen in 1 grosses Glas Wasser geben, umrühren und sogleich trinken, vorzugsweise morgens gleich nach dem Aufstehen oder tagsüber/abends 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Gewichtsproblemen ¼-½ Std. vor dem Essen 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Dosierung:	1x1½ bis 3x1 Esslöffel  täglich, je nach Wohlbefinden 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Ziel: 		Stuhl soll weder kleben noch stinken!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Verstopfung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Flohsamenschalen mit viel Wasser einnehmen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Durchfall: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Mehr Flohsamen, jedoch mit wenig Wasser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(Stuhleindickung!)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Achtung:	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Nicht unmittelbar zusammen mit Vitaminen (Ausnahme Vitamin C), 		Spurenelementen, Mineralien oder Medikamenten einnehmen </a:t>
            </a:r>
          </a:p>
        </p:txBody>
      </p:sp>
      <p:pic>
        <p:nvPicPr>
          <p:cNvPr id="2" name="Picture 6" descr="Flohsamen_2">
            <a:extLst>
              <a:ext uri="{FF2B5EF4-FFF2-40B4-BE49-F238E27FC236}">
                <a16:creationId xmlns:a16="http://schemas.microsoft.com/office/drawing/2014/main" id="{43249A30-3119-5060-4661-1F3C15B66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96952"/>
            <a:ext cx="1325373" cy="236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rm 59393">
            <a:extLst>
              <a:ext uri="{FF2B5EF4-FFF2-40B4-BE49-F238E27FC236}">
                <a16:creationId xmlns:a16="http://schemas.microsoft.com/office/drawing/2014/main" id="{C0A83C14-6406-4B85-9CC2-107F10DB9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die Bibel hat doch recht...</a:t>
            </a:r>
          </a:p>
        </p:txBody>
      </p:sp>
      <p:sp>
        <p:nvSpPr>
          <p:cNvPr id="44035" name="Form 59394">
            <a:extLst>
              <a:ext uri="{FF2B5EF4-FFF2-40B4-BE49-F238E27FC236}">
                <a16:creationId xmlns:a16="http://schemas.microsoft.com/office/drawing/2014/main" id="{19A80B8D-60BB-4C97-AD1D-AFFF3F71CD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50703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Schon die alten Römer wussten es!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Rectangle 8">
            <a:extLst>
              <a:ext uri="{FF2B5EF4-FFF2-40B4-BE49-F238E27FC236}">
                <a16:creationId xmlns:a16="http://schemas.microsoft.com/office/drawing/2014/main" id="{371853C2-09A4-4FB4-BAC5-4C1742B27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341438"/>
            <a:ext cx="30480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Martial 3. Buch, 89. Epigramm: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CH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„Nimm nur Lattich zu dir und nimm weichmachende Malven;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 du machst ein Gesicht Phöbus, als wärst du verstopft“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CH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Nahrungsfasern sind die Weichmacher in unserer Ernährung.</a:t>
            </a:r>
          </a:p>
        </p:txBody>
      </p:sp>
      <p:pic>
        <p:nvPicPr>
          <p:cNvPr id="44037" name="Picture 9" descr="moebius">
            <a:extLst>
              <a:ext uri="{FF2B5EF4-FFF2-40B4-BE49-F238E27FC236}">
                <a16:creationId xmlns:a16="http://schemas.microsoft.com/office/drawing/2014/main" id="{CB665F21-0101-4182-99D8-BE43451B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4286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10">
            <a:extLst>
              <a:ext uri="{FF2B5EF4-FFF2-40B4-BE49-F238E27FC236}">
                <a16:creationId xmlns:a16="http://schemas.microsoft.com/office/drawing/2014/main" id="{D1DD72E1-1CA2-496E-AC12-049D8791B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2" y="5643563"/>
            <a:ext cx="7859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Abbauprodukte  der Nahrungsfasern (kurzkettige Fettsäuren) regen die Darmtätigkeit an und tragen zur Ansäuerung des Darmmilieus bei</a:t>
            </a:r>
          </a:p>
        </p:txBody>
      </p:sp>
      <p:sp>
        <p:nvSpPr>
          <p:cNvPr id="44039" name="Text Box 4">
            <a:extLst>
              <a:ext uri="{FF2B5EF4-FFF2-40B4-BE49-F238E27FC236}">
                <a16:creationId xmlns:a16="http://schemas.microsoft.com/office/drawing/2014/main" id="{E7128C15-18BA-4781-9628-71EE2A9F8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Firma Biomed, Madaus AG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rm 59393">
            <a:extLst>
              <a:ext uri="{FF2B5EF4-FFF2-40B4-BE49-F238E27FC236}">
                <a16:creationId xmlns:a16="http://schemas.microsoft.com/office/drawing/2014/main" id="{03FBB50A-D276-AC57-2B28-791A88B1DD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Apfel - reich an Pektinen</a:t>
            </a:r>
          </a:p>
        </p:txBody>
      </p:sp>
      <p:sp>
        <p:nvSpPr>
          <p:cNvPr id="47107" name="Form 59394">
            <a:extLst>
              <a:ext uri="{FF2B5EF4-FFF2-40B4-BE49-F238E27FC236}">
                <a16:creationId xmlns:a16="http://schemas.microsoft.com/office/drawing/2014/main" id="{9FBF55D7-DAC8-F7F6-CC65-7CA6FA88CE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Sprichwort: Wer den Apfel versteht, der versteht die Welt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Rectangle 27">
            <a:extLst>
              <a:ext uri="{FF2B5EF4-FFF2-40B4-BE49-F238E27FC236}">
                <a16:creationId xmlns:a16="http://schemas.microsoft.com/office/drawing/2014/main" id="{88F34423-BA1C-B473-25C5-D55C3FE30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89138"/>
            <a:ext cx="457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Nirgends Spitze, aber von allem etwas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Zauberwort heisst „Pektine“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Pektine sind lösliche Nahrungsfasern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Pektine senken Cholesterin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Pektine binden Schwermetalle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Pektine normalisieren die Verdauung</a:t>
            </a:r>
          </a:p>
        </p:txBody>
      </p:sp>
      <p:pic>
        <p:nvPicPr>
          <p:cNvPr id="47109" name="Picture 28" descr="apfel_2_2">
            <a:extLst>
              <a:ext uri="{FF2B5EF4-FFF2-40B4-BE49-F238E27FC236}">
                <a16:creationId xmlns:a16="http://schemas.microsoft.com/office/drawing/2014/main" id="{6681192E-051D-0E71-8E64-895BF22F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76475"/>
            <a:ext cx="2300288" cy="35290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8CA0BA7F-26A9-C6DF-F424-78B9B6A30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6376988"/>
            <a:ext cx="4514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Bild: Dr. med. Jürg Eichhorn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rm 59393">
            <a:extLst>
              <a:ext uri="{FF2B5EF4-FFF2-40B4-BE49-F238E27FC236}">
                <a16:creationId xmlns:a16="http://schemas.microsoft.com/office/drawing/2014/main" id="{8C53CDE6-7F84-4FEC-B5A8-0360A60DFD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</a:t>
            </a:r>
          </a:p>
        </p:txBody>
      </p:sp>
      <p:sp>
        <p:nvSpPr>
          <p:cNvPr id="87043" name="Form 59394">
            <a:extLst>
              <a:ext uri="{FF2B5EF4-FFF2-40B4-BE49-F238E27FC236}">
                <a16:creationId xmlns:a16="http://schemas.microsoft.com/office/drawing/2014/main" id="{F6946D23-F4D8-447A-A8FA-5CCC74D431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8145462" cy="55784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en-US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Stark in der Resorptionsverzögerung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Guar: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Enthält Proteine (5-6%), Cellulose (2.5%), Fette, Mineralien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Löslich in heissem und kaltem Wasser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Beachtlicher Stellenwert in der Industrie: Stabilisierungs- und Dickungsmittel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Metabolische Effekte: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Starke Quellwirkung, schlechte Verdaubarkeit: Gewichtsreduktion+++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Ausbildung hochvisköser Gele: Verzögerte Magenentleerung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Ausbildung einer Diffusionsbarriere im Dünndarm: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Resorptionsverzögerung von Glucose: Postprandialer Blutzuckerspiegel sinkt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Studie: 3x täglich 5g Guar: Glucosespiegel nach dem Essen bei Diabetikern um 30% reduziert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Cholesterinspiegelsenkung um 30%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Gilt bezüglich Resorptionsverzögerung als bester Ballaststoff!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Nebenwirkungen zu Beginn: Blähungen, Völlegefühl, Magendruck, Durchfall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Einnahme mit viel Flüssigkeit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rm 59393">
            <a:extLst>
              <a:ext uri="{FF2B5EF4-FFF2-40B4-BE49-F238E27FC236}">
                <a16:creationId xmlns:a16="http://schemas.microsoft.com/office/drawing/2014/main" id="{AD83ED56-AC11-495C-BE7A-728416E44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Langsam resorbierbare Kohlenhydrate</a:t>
            </a:r>
          </a:p>
        </p:txBody>
      </p:sp>
      <p:sp>
        <p:nvSpPr>
          <p:cNvPr id="88067" name="Form 59394">
            <a:extLst>
              <a:ext uri="{FF2B5EF4-FFF2-40B4-BE49-F238E27FC236}">
                <a16:creationId xmlns:a16="http://schemas.microsoft.com/office/drawing/2014/main" id="{DB6B9DC3-5BB6-4CD2-819D-CE4C8C5FB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Insulin-Blutzuckerspiegel nach 50g Zucker: Mit und ohne Guar</a:t>
            </a: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 Produkt das köstlich schmeckt UND gut wirkt: Guar EPD 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5E6764C9-BF43-438D-90D8-1451E66A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6224588"/>
            <a:ext cx="3552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</a:t>
            </a: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http://www.waswiressen.de/gesund/3546_3594.cfm</a:t>
            </a:r>
          </a:p>
        </p:txBody>
      </p:sp>
      <p:pic>
        <p:nvPicPr>
          <p:cNvPr id="88069" name="Picture 4" descr="Blutzuckerkurve_170604_350">
            <a:extLst>
              <a:ext uri="{FF2B5EF4-FFF2-40B4-BE49-F238E27FC236}">
                <a16:creationId xmlns:a16="http://schemas.microsoft.com/office/drawing/2014/main" id="{959902A3-6BEA-4AE6-8E8F-45CC3E67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78213"/>
            <a:ext cx="44053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4" descr="Guar Glucose Insulin1">
            <a:extLst>
              <a:ext uri="{FF2B5EF4-FFF2-40B4-BE49-F238E27FC236}">
                <a16:creationId xmlns:a16="http://schemas.microsoft.com/office/drawing/2014/main" id="{5392179D-C5FC-4555-B64D-FB8CF35C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33588"/>
            <a:ext cx="3071812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rm 59393">
            <a:extLst>
              <a:ext uri="{FF2B5EF4-FFF2-40B4-BE49-F238E27FC236}">
                <a16:creationId xmlns:a16="http://schemas.microsoft.com/office/drawing/2014/main" id="{34DF0B63-1DCF-A943-89C0-C8056AB50A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Hafer - reich an Kleie</a:t>
            </a:r>
          </a:p>
        </p:txBody>
      </p:sp>
      <p:sp>
        <p:nvSpPr>
          <p:cNvPr id="49155" name="Form 59394">
            <a:extLst>
              <a:ext uri="{FF2B5EF4-FFF2-40B4-BE49-F238E27FC236}">
                <a16:creationId xmlns:a16="http://schemas.microsoft.com/office/drawing/2014/main" id="{24D2B182-4E80-8093-F692-3D2C46EC49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Auch auf die Balance der Hormone und in den Fettstoffwechsel greifen Nahrungsfasern regulierend ein: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Haferfasern (Haferkleie) senken Cholesterin auf doppelte Weise: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Zum einen binden sie Gallensäuren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Den Nachschub für dieses Fettverdauungsmittel baut der Körper aus Cholesterin auf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und senkt so den Cholesterinspiegel im Blut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Zum andern entstehen aus Haferfasern im Dickdarm Komponenten, welche die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körpereigene Produktion von Cholesterin hemmen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rm 59393">
            <a:extLst>
              <a:ext uri="{FF2B5EF4-FFF2-40B4-BE49-F238E27FC236}">
                <a16:creationId xmlns:a16="http://schemas.microsoft.com/office/drawing/2014/main" id="{CB45A39F-24E2-E535-9C49-6C8CACB0F1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Nutzen der Fasern - Übersicht</a:t>
            </a:r>
          </a:p>
        </p:txBody>
      </p:sp>
      <p:sp>
        <p:nvSpPr>
          <p:cNvPr id="51203" name="Form 59394">
            <a:extLst>
              <a:ext uri="{FF2B5EF4-FFF2-40B4-BE49-F238E27FC236}">
                <a16:creationId xmlns:a16="http://schemas.microsoft.com/office/drawing/2014/main" id="{D5BE2EDA-8EB8-6821-DBFD-712F6E99BA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649913"/>
          </a:xfrm>
        </p:spPr>
        <p:txBody>
          <a:bodyPr/>
          <a:lstStyle/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Förderung der Milchzuckerverdauung bei Laktoseintoleranz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Geringere Häufigkeit und Dauer verschiedener Durchfallerkrankungen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Senkung der Konzentration gesundheitsschädlicher und krebsfördernder Stoffe im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Dickdarm (Krebsprävention)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Förderung und Erhalt einer optimalen Darmflora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Normalisierung der Darmtätigkeit bei Verstopfung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Vorbeugung von Infektionskrankheiten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Senkung des Serumcholesterinspiegels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Barriereeffekt für krankmachende Mikroorganismen im Darm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Steigerung der Kalziumaufnahme (Inulin!): Osteoporosevorsorge!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Hemmung der Zuckeraufnahme (Inulin)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Förderung des allgemeinen Gesundheitszustandes und des Wohlbefindens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Vermitteln ein besseres Sättigungsgefühl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rm 59393">
            <a:extLst>
              <a:ext uri="{FF2B5EF4-FFF2-40B4-BE49-F238E27FC236}">
                <a16:creationId xmlns:a16="http://schemas.microsoft.com/office/drawing/2014/main" id="{D77D94FA-8484-B3F1-2ED0-C21904CB74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Wann sind Fasern angebracht?</a:t>
            </a:r>
          </a:p>
        </p:txBody>
      </p:sp>
      <p:sp>
        <p:nvSpPr>
          <p:cNvPr id="53251" name="Form 59394">
            <a:extLst>
              <a:ext uri="{FF2B5EF4-FFF2-40B4-BE49-F238E27FC236}">
                <a16:creationId xmlns:a16="http://schemas.microsoft.com/office/drawing/2014/main" id="{524C95DA-143D-D26E-7A69-027AB9F3E2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welchen Erkrankungen sind Nahrungsfasern ganz besonders wichtig:</a:t>
            </a:r>
            <a:br>
              <a:rPr kumimoji="1"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CH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Arten von Stuhlunregelmässigkeiten, Durchfall oder Verstopfung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Colitis ulcerosa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Allergische Erkrankungen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Neurodermitis, Ekzeme, Hautunreinheiten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Autoimmunerkrankungen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Multiple Sklerose (Senkung des Ammoniakgehalts)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Alle rheumatischen Erkrankungen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Erhöhte Blutfette, Arteriosklerose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Grundsätzlich bei allen Zuständen von Verschlackung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Nahrungsfasern sind wohl der wichtigste Bestandteil unserer Ernährung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Völker mit faserreicher Ernährung erkranken seltener an Dickdarmkrebs und 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Arteriosklerose. Auch allergische Erkrankungen sind viel seltener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rm 59393">
            <a:extLst>
              <a:ext uri="{FF2B5EF4-FFF2-40B4-BE49-F238E27FC236}">
                <a16:creationId xmlns:a16="http://schemas.microsoft.com/office/drawing/2014/main" id="{549E1571-8347-55E5-4C90-AE46C59AF0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Divertikulose - Fasern sind ein MUSS!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41C7E883-96A4-0F95-BA85-A837CE14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3483482"/>
            <a:ext cx="79930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Divertikel sind Ausstülpungen der Darmwand. Es wird unterschieden zwischen angeborenen und erworbenen Divertikeln</a:t>
            </a:r>
            <a:br>
              <a:rPr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angeborenen (echten) Divertikeln stülpt sich die gesamte Darmwand (d.h. sowohl die Schleimhaut als auch das darunterliegende Gewebe) aus </a:t>
            </a:r>
            <a:br>
              <a:rPr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erworbenen (falschen) Divertikeln stülpt sich die Darmschleimhaut durch Lücken in der Muskelschicht (sehr häufig bei chronischer Verstopfung)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Divertikulose des Dickdarms bereitet keine Beschwerden. Häufig besteht bei den Betroffenen eine chronische Verstopfung mit schafskotähnlichen Stühlen und Schleimabhängen </a:t>
            </a:r>
            <a:endParaRPr lang="en-US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 descr="Ein Bild, das Im Haus, pink enthält.&#10;&#10;Automatisch generierte Beschreibung">
            <a:extLst>
              <a:ext uri="{FF2B5EF4-FFF2-40B4-BE49-F238E27FC236}">
                <a16:creationId xmlns:a16="http://schemas.microsoft.com/office/drawing/2014/main" id="{4B56C2CF-C208-EBA5-9DDF-E820FD6E3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97907"/>
            <a:ext cx="2445690" cy="1843485"/>
          </a:xfrm>
          <a:prstGeom prst="rect">
            <a:avLst/>
          </a:prstGeom>
        </p:spPr>
      </p:pic>
      <p:pic>
        <p:nvPicPr>
          <p:cNvPr id="5" name="Grafik 4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350D60C1-62B8-E5DB-465C-827D8BB38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55" y="1097907"/>
            <a:ext cx="2312540" cy="2037783"/>
          </a:xfrm>
          <a:prstGeom prst="rect">
            <a:avLst/>
          </a:prstGeom>
        </p:spPr>
      </p:pic>
      <p:pic>
        <p:nvPicPr>
          <p:cNvPr id="7" name="Grafik 6" descr="Ein Bild, das Käse, Soße, Teller, Nah enthält.&#10;&#10;Automatisch generierte Beschreibung">
            <a:extLst>
              <a:ext uri="{FF2B5EF4-FFF2-40B4-BE49-F238E27FC236}">
                <a16:creationId xmlns:a16="http://schemas.microsoft.com/office/drawing/2014/main" id="{288326D0-CB27-26B5-D5CF-C304351CC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60" y="1097907"/>
            <a:ext cx="3054096" cy="187452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193219-1AF6-AC32-B2B7-3FB985D3BC8E}"/>
              </a:ext>
            </a:extLst>
          </p:cNvPr>
          <p:cNvSpPr txBox="1"/>
          <p:nvPr/>
        </p:nvSpPr>
        <p:spPr>
          <a:xfrm>
            <a:off x="721147" y="31249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1 reizloser Divertikel        2 stuhlgefüllte reizlose Divertikel                 </a:t>
            </a:r>
            <a:r>
              <a:rPr lang="de-CH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Pandivertikulose</a:t>
            </a:r>
            <a:endParaRPr lang="de-CH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D42FDE3-C1A3-2B5C-BB9F-C6210FA9D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6376988"/>
            <a:ext cx="4514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inks und Mitte: Dr. med. Jürg Eichhorn. Bildquelle: rechts: unbekannt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rm 59393">
            <a:extLst>
              <a:ext uri="{FF2B5EF4-FFF2-40B4-BE49-F238E27FC236}">
                <a16:creationId xmlns:a16="http://schemas.microsoft.com/office/drawing/2014/main" id="{864D2F22-EDDC-2F7A-9A9C-29BE910093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Divertikulitis - vermeidbar durch Fasern</a:t>
            </a:r>
          </a:p>
        </p:txBody>
      </p:sp>
      <p:sp>
        <p:nvSpPr>
          <p:cNvPr id="57347" name="Rectangle 7">
            <a:extLst>
              <a:ext uri="{FF2B5EF4-FFF2-40B4-BE49-F238E27FC236}">
                <a16:creationId xmlns:a16="http://schemas.microsoft.com/office/drawing/2014/main" id="{CE1737D9-2337-6CD3-5FF4-22C828DC0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4203889"/>
            <a:ext cx="79930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 der Diverkulitis kommt es zu entzündlichen Veränderungen der Divertikel mit Übergreifen der Entzündung auf angrenzende Strukturen mit Komplikationen und Symptomen: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Bauchschmerzen (meistens Unterbauch links)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Darmverschluss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Krebsige (maligne) Entartung</a:t>
            </a:r>
            <a:endParaRPr lang="en-US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7348" name="Picture 8" descr="divertikulitis">
            <a:extLst>
              <a:ext uri="{FF2B5EF4-FFF2-40B4-BE49-F238E27FC236}">
                <a16:creationId xmlns:a16="http://schemas.microsoft.com/office/drawing/2014/main" id="{6D0E4878-DA7C-02E0-978C-548A68C6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273175"/>
            <a:ext cx="2381250" cy="2371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9">
            <a:extLst>
              <a:ext uri="{FF2B5EF4-FFF2-40B4-BE49-F238E27FC236}">
                <a16:creationId xmlns:a16="http://schemas.microsoft.com/office/drawing/2014/main" id="{B0D3BFF7-E0AF-CBEB-077D-129D447DC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622425"/>
            <a:ext cx="21335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Divertikulose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damit Divertikulitis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lässt sich mit einer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faserreichen Ernährung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vermeiden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6B1C87F-1D96-F5C9-1736-0B430105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6376988"/>
            <a:ext cx="4514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unbekannt. 2 Divertikel mit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schwerer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Entzündung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rm 59393">
            <a:extLst>
              <a:ext uri="{FF2B5EF4-FFF2-40B4-BE49-F238E27FC236}">
                <a16:creationId xmlns:a16="http://schemas.microsoft.com/office/drawing/2014/main" id="{91E43A67-0B34-2301-A450-679237C541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Nahrungsergänzung mit Fasern</a:t>
            </a:r>
          </a:p>
        </p:txBody>
      </p:sp>
      <p:sp>
        <p:nvSpPr>
          <p:cNvPr id="59395" name="Text Box 7">
            <a:extLst>
              <a:ext uri="{FF2B5EF4-FFF2-40B4-BE49-F238E27FC236}">
                <a16:creationId xmlns:a16="http://schemas.microsoft.com/office/drawing/2014/main" id="{B43B28C3-0BF4-19F8-69C5-CEFAB3CB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66813"/>
            <a:ext cx="275235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Vollkorngetreide</a:t>
            </a:r>
            <a:b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Hirse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Buchweizen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Amaranth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Quinoa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Reis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Ballaststoffreiche Backzutaten</a:t>
            </a:r>
            <a:b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Esskastanien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Hanfsamen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Apfelfaser (Pektin)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Rübenflocken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Flohsamenschalen 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Guarkernmehl</a:t>
            </a:r>
          </a:p>
        </p:txBody>
      </p:sp>
      <p:sp>
        <p:nvSpPr>
          <p:cNvPr id="59396" name="Text Box 8">
            <a:extLst>
              <a:ext uri="{FF2B5EF4-FFF2-40B4-BE49-F238E27FC236}">
                <a16:creationId xmlns:a16="http://schemas.microsoft.com/office/drawing/2014/main" id="{B7CE5BE9-1218-25B0-A83D-850A1ED57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1155700"/>
            <a:ext cx="31020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Ballaststoffpräparate</a:t>
            </a:r>
            <a:b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Flohsamenschalen rein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Metamucil (kassenzulässig)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(49% Sacccharose!)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Colosan mite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Laxiplant soft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Mucilar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Normacol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rm 59393">
            <a:extLst>
              <a:ext uri="{FF2B5EF4-FFF2-40B4-BE49-F238E27FC236}">
                <a16:creationId xmlns:a16="http://schemas.microsoft.com/office/drawing/2014/main" id="{FE8423F0-F042-A365-EC5E-2AF2499434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Faserngehalt g/100g</a:t>
            </a:r>
          </a:p>
        </p:txBody>
      </p:sp>
      <p:sp>
        <p:nvSpPr>
          <p:cNvPr id="61443" name="Text Box 6">
            <a:extLst>
              <a:ext uri="{FF2B5EF4-FFF2-40B4-BE49-F238E27FC236}">
                <a16:creationId xmlns:a16="http://schemas.microsoft.com/office/drawing/2014/main" id="{355F8B98-0A5C-FA9D-A8A6-E6CC47C1E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173163"/>
            <a:ext cx="24465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Nüsse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Mandel		13.5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Erdnuss		11.7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Macadamianuss	11.4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Pistazie		10,6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Pekannuss		  9.5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Marone		  8.4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Haselnuss		  8.2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Kokosnuss		  8.0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Paranuss		  6.7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Walnuss		  6.1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Cashewkern	  2.9</a:t>
            </a:r>
          </a:p>
        </p:txBody>
      </p:sp>
      <p:sp>
        <p:nvSpPr>
          <p:cNvPr id="61444" name="Text Box 7">
            <a:extLst>
              <a:ext uri="{FF2B5EF4-FFF2-40B4-BE49-F238E27FC236}">
                <a16:creationId xmlns:a16="http://schemas.microsoft.com/office/drawing/2014/main" id="{406D3FBE-247E-7B9B-E1B5-4605A458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1173163"/>
            <a:ext cx="247452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Sonstiges</a:t>
            </a:r>
            <a:b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Leinsamen		38.6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Kakaopulver, entölt	30.4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Hanfsamen              ca. 30.0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Mohn		20.5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Sojamehl		18.5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Bitterschokolade	15.0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Sesam		11.2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Sonnenblumenkerne 	  6.3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rm 59393">
            <a:extLst>
              <a:ext uri="{FF2B5EF4-FFF2-40B4-BE49-F238E27FC236}">
                <a16:creationId xmlns:a16="http://schemas.microsoft.com/office/drawing/2014/main" id="{54BB0CFE-DFBE-41EF-A542-2DC2A1027C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viel Fasern isst/braucht der Mensch?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A82E7C1-1BCD-4287-8AB4-F878EA1C9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557338"/>
            <a:ext cx="453707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de-CH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 100`000 Jahren:</a:t>
            </a:r>
            <a:r>
              <a:rPr kumimoji="0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     Speiseplan optimiert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Neandertaler :</a:t>
            </a:r>
            <a:r>
              <a:rPr kumimoji="0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240 g/Tag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Mitteleuropäer um 1900: </a:t>
            </a:r>
            <a:r>
              <a:rPr kumimoji="0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g/Tag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Schweizer heute:</a:t>
            </a:r>
            <a:r>
              <a:rPr kumimoji="0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         18 g/Tag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Gesundheit:</a:t>
            </a:r>
            <a:r>
              <a:rPr lang="de-CH" altLang="de-D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kumimoji="0" lang="de-CH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bis 60 g/Tag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060" name="Picture 4" descr="neandertaler1">
            <a:extLst>
              <a:ext uri="{FF2B5EF4-FFF2-40B4-BE49-F238E27FC236}">
                <a16:creationId xmlns:a16="http://schemas.microsoft.com/office/drawing/2014/main" id="{92F707D0-53D3-4285-A0AE-953748D6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47863"/>
            <a:ext cx="2638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5">
            <a:extLst>
              <a:ext uri="{FF2B5EF4-FFF2-40B4-BE49-F238E27FC236}">
                <a16:creationId xmlns:a16="http://schemas.microsoft.com/office/drawing/2014/main" id="{F43F307F-7409-4EC0-A4C8-976DFE69F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763361B9-07E6-4CDD-8AC1-B06A96F189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3121090"/>
            <a:ext cx="3603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4">
            <a:extLst>
              <a:ext uri="{FF2B5EF4-FFF2-40B4-BE49-F238E27FC236}">
                <a16:creationId xmlns:a16="http://schemas.microsoft.com/office/drawing/2014/main" id="{1D477E0C-6953-4FC0-9905-F0E821DDE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rm 59393">
            <a:extLst>
              <a:ext uri="{FF2B5EF4-FFF2-40B4-BE49-F238E27FC236}">
                <a16:creationId xmlns:a16="http://schemas.microsoft.com/office/drawing/2014/main" id="{9D40D11D-E471-5B88-00A9-A0A2C0256A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Faserngehalt g/100g</a:t>
            </a:r>
          </a:p>
        </p:txBody>
      </p:sp>
      <p:sp>
        <p:nvSpPr>
          <p:cNvPr id="63491" name="Text Box 6">
            <a:extLst>
              <a:ext uri="{FF2B5EF4-FFF2-40B4-BE49-F238E27FC236}">
                <a16:creationId xmlns:a16="http://schemas.microsoft.com/office/drawing/2014/main" id="{586A34FC-87DD-CA5C-3967-C9F8F7125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1152525"/>
            <a:ext cx="251062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Hülsenfrüchte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Linse, getrocknet	17.0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Bohnen je Sorte     	15-20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Kichererbsen getr.	15.5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Erbsenschoten	4.3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Text Box 7">
            <a:extLst>
              <a:ext uri="{FF2B5EF4-FFF2-40B4-BE49-F238E27FC236}">
                <a16:creationId xmlns:a16="http://schemas.microsoft.com/office/drawing/2014/main" id="{B78CAAFC-3A9E-9C32-9EBD-D2EB8C932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1173307"/>
            <a:ext cx="23839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Glutenfreies Getreide</a:t>
            </a:r>
            <a:b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Mais, ganz		  9.7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Quinoa, geschält	  6.6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Hirse, geschält	  3.8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Buchweizen, gesch.	  3.7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Sorghum		  3.7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Naturreis		  2.2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Kartoffel		  2.1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rm 59393">
            <a:extLst>
              <a:ext uri="{FF2B5EF4-FFF2-40B4-BE49-F238E27FC236}">
                <a16:creationId xmlns:a16="http://schemas.microsoft.com/office/drawing/2014/main" id="{C7BBE3BA-9210-BE72-823E-F7A08E8FF2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das zu vermeiden...</a:t>
            </a:r>
          </a:p>
        </p:txBody>
      </p:sp>
      <p:pic>
        <p:nvPicPr>
          <p:cNvPr id="65539" name="Picture 6" descr="Coloncarcinom">
            <a:extLst>
              <a:ext uri="{FF2B5EF4-FFF2-40B4-BE49-F238E27FC236}">
                <a16:creationId xmlns:a16="http://schemas.microsoft.com/office/drawing/2014/main" id="{915A5953-C6A5-7DA4-FAB6-6B4557A8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960563"/>
            <a:ext cx="3817937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 descr="Colonadenom">
            <a:extLst>
              <a:ext uri="{FF2B5EF4-FFF2-40B4-BE49-F238E27FC236}">
                <a16:creationId xmlns:a16="http://schemas.microsoft.com/office/drawing/2014/main" id="{5C9C34B9-E291-4EDC-31F6-9BCC90AAB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960563"/>
            <a:ext cx="3752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8">
            <a:extLst>
              <a:ext uri="{FF2B5EF4-FFF2-40B4-BE49-F238E27FC236}">
                <a16:creationId xmlns:a16="http://schemas.microsoft.com/office/drawing/2014/main" id="{B16A5E00-5817-4F4B-C899-C59796EF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508625"/>
            <a:ext cx="1377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Colonadenom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2" name="Text Box 9">
            <a:extLst>
              <a:ext uri="{FF2B5EF4-FFF2-40B4-BE49-F238E27FC236}">
                <a16:creationId xmlns:a16="http://schemas.microsoft.com/office/drawing/2014/main" id="{FC146852-5A68-0C73-6E4B-58CF0C8C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478463"/>
            <a:ext cx="1456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Coloncarcinom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rm 59393">
            <a:extLst>
              <a:ext uri="{FF2B5EF4-FFF2-40B4-BE49-F238E27FC236}">
                <a16:creationId xmlns:a16="http://schemas.microsoft.com/office/drawing/2014/main" id="{34E012F8-19BE-1445-3DAD-A24C57A6EC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992812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...braucht es Fasern - für einen gesunden Darm</a:t>
            </a:r>
          </a:p>
        </p:txBody>
      </p:sp>
      <p:pic>
        <p:nvPicPr>
          <p:cNvPr id="67587" name="Picture 8" descr="C transv">
            <a:extLst>
              <a:ext uri="{FF2B5EF4-FFF2-40B4-BE49-F238E27FC236}">
                <a16:creationId xmlns:a16="http://schemas.microsoft.com/office/drawing/2014/main" id="{37865E60-8787-8A8D-E11F-26DF8DE2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225550"/>
            <a:ext cx="23764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9" descr="Rectum">
            <a:extLst>
              <a:ext uri="{FF2B5EF4-FFF2-40B4-BE49-F238E27FC236}">
                <a16:creationId xmlns:a16="http://schemas.microsoft.com/office/drawing/2014/main" id="{93F3AD68-E8D2-A849-19AC-E181BFD1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23606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0" descr="C asc prox">
            <a:extLst>
              <a:ext uri="{FF2B5EF4-FFF2-40B4-BE49-F238E27FC236}">
                <a16:creationId xmlns:a16="http://schemas.microsoft.com/office/drawing/2014/main" id="{1F59A401-4E8C-177E-3A14-12AD5870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4149725"/>
            <a:ext cx="23923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1" descr="C desc">
            <a:extLst>
              <a:ext uri="{FF2B5EF4-FFF2-40B4-BE49-F238E27FC236}">
                <a16:creationId xmlns:a16="http://schemas.microsoft.com/office/drawing/2014/main" id="{6FC2F4C5-71BA-B725-429A-D7C489BFF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254125"/>
            <a:ext cx="23383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2">
            <a:extLst>
              <a:ext uri="{FF2B5EF4-FFF2-40B4-BE49-F238E27FC236}">
                <a16:creationId xmlns:a16="http://schemas.microsoft.com/office/drawing/2014/main" id="{BCFF4DA0-0EC3-DA21-74AE-8848818F6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2" y="6208713"/>
            <a:ext cx="16097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 ascendens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2" name="Text Box 13">
            <a:extLst>
              <a:ext uri="{FF2B5EF4-FFF2-40B4-BE49-F238E27FC236}">
                <a16:creationId xmlns:a16="http://schemas.microsoft.com/office/drawing/2014/main" id="{B10DF778-9B72-9609-589E-A652A676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265" y="3344863"/>
            <a:ext cx="17219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 descendens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3" name="Text Box 14">
            <a:extLst>
              <a:ext uri="{FF2B5EF4-FFF2-40B4-BE49-F238E27FC236}">
                <a16:creationId xmlns:a16="http://schemas.microsoft.com/office/drawing/2014/main" id="{20E64CF6-795B-180C-8759-42200BD81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990" y="3343275"/>
            <a:ext cx="1780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 transversum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4" name="Text Box 15">
            <a:extLst>
              <a:ext uri="{FF2B5EF4-FFF2-40B4-BE49-F238E27FC236}">
                <a16:creationId xmlns:a16="http://schemas.microsoft.com/office/drawing/2014/main" id="{EF60FC65-DB84-9640-2ED8-8E5E4DB5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425" y="6208713"/>
            <a:ext cx="834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Rectum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Darmstark in die Zukunft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sich eine Seele wohlfühlen soll, braucht sie einen guten Leib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8" descr="Appendix_2">
            <a:extLst>
              <a:ext uri="{FF2B5EF4-FFF2-40B4-BE49-F238E27FC236}">
                <a16:creationId xmlns:a16="http://schemas.microsoft.com/office/drawing/2014/main" id="{6A1F7873-BAEB-5E6B-B66D-FB47A4AC5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1" y="1649664"/>
            <a:ext cx="4113658" cy="422510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D71D4B11-4E35-F636-53C0-45BC045D5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63769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Spaltenholz -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Anatomieatlas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- Appendix: </a:t>
            </a:r>
          </a:p>
        </p:txBody>
      </p:sp>
    </p:spTree>
    <p:extLst>
      <p:ext uri="{BB962C8B-B14F-4D97-AF65-F5344CB8AC3E}">
        <p14:creationId xmlns:p14="http://schemas.microsoft.com/office/powerpoint/2010/main" val="136147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155084" cy="457200"/>
          </a:xfrm>
        </p:spPr>
        <p:txBody>
          <a:bodyPr wrap="square"/>
          <a:lstStyle/>
          <a:p>
            <a:r>
              <a:rPr lang="de-CH" dirty="0"/>
              <a:t>Ausführliche Informationen zu vielen Themen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hlinkClick r:id="rId3"/>
              </a:rPr>
              <a:t>www.ever.ch</a:t>
            </a:r>
            <a:r>
              <a:rPr lang="de-CH" sz="1800" b="1" dirty="0"/>
              <a:t> </a:t>
            </a:r>
            <a:r>
              <a:rPr lang="de-CH" sz="1800" b="1" dirty="0">
                <a:sym typeface="Wingdings" panose="05000000000000000000" pitchFamily="2" charset="2"/>
              </a:rPr>
              <a:t> Medizinwissen</a:t>
            </a:r>
            <a:br>
              <a:rPr lang="de-CH" sz="1800" b="1" dirty="0"/>
            </a:b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F21F-783F-64F8-D215-8D651F19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535845"/>
            <a:ext cx="5688632" cy="4688743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055417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Besten Dank für Ihre Aufmerksamkeit</a:t>
            </a:r>
            <a:endParaRPr lang="de-CH" sz="2100" dirty="0"/>
          </a:p>
        </p:txBody>
      </p:sp>
      <p:sp>
        <p:nvSpPr>
          <p:cNvPr id="4" name="Form 2050">
            <a:extLst>
              <a:ext uri="{FF2B5EF4-FFF2-40B4-BE49-F238E27FC236}">
                <a16:creationId xmlns:a16="http://schemas.microsoft.com/office/drawing/2014/main" id="{C0DE7170-88FC-4F76-8CBD-0374E226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509120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de-DE" sz="2000" kern="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kern="0" dirty="0"/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kern="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Autor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FC16F-09DF-0233-FE40-628E230106F0}"/>
              </a:ext>
            </a:extLst>
          </p:cNvPr>
          <p:cNvSpPr txBox="1"/>
          <p:nvPr/>
        </p:nvSpPr>
        <p:spPr>
          <a:xfrm>
            <a:off x="1187624" y="654158"/>
            <a:ext cx="6840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med. Dr. scient. med Jürg Eichhorn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Allgemeine Innere Medizin FMH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Praxis für Allgemeine und Komplementärmedizin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"Im Lindenhof"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Bahnhofstr. 23, CH-9100 Herisau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  <a:p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Neuraltherapie SANTH &amp; SRN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Manuelle Medizin SAMM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Ernährungsheilkunde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Orthomolekularmedizin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FXM. Mayr-Arzt (Diplom)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kinesiology ICAK-D &amp; ICAK-A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CAS-Genomisch-klinische 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Wissenschaftliches Doktoratsstudium, Dr. scient. med. (UFL)</a:t>
            </a:r>
          </a:p>
        </p:txBody>
      </p:sp>
    </p:spTree>
    <p:extLst>
      <p:ext uri="{BB962C8B-B14F-4D97-AF65-F5344CB8AC3E}">
        <p14:creationId xmlns:p14="http://schemas.microsoft.com/office/powerpoint/2010/main" val="190310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rm 59393">
            <a:extLst>
              <a:ext uri="{FF2B5EF4-FFF2-40B4-BE49-F238E27FC236}">
                <a16:creationId xmlns:a16="http://schemas.microsoft.com/office/drawing/2014/main" id="{8D8994FD-A887-7716-CE9F-24B2077ACF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Bedeutung der Nahrungsfasern</a:t>
            </a:r>
          </a:p>
        </p:txBody>
      </p:sp>
      <p:sp>
        <p:nvSpPr>
          <p:cNvPr id="12291" name="Form 59394">
            <a:extLst>
              <a:ext uri="{FF2B5EF4-FFF2-40B4-BE49-F238E27FC236}">
                <a16:creationId xmlns:a16="http://schemas.microsoft.com/office/drawing/2014/main" id="{A2180631-A27A-588C-E5DA-350A20BFB9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Diese unverdaulichen Stoffe machen sich im Körper auf vielfältige Weise nützlich: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Faserähnliche Ballaststoffe (Zellulose), die beispielsweise aus den Randschichten von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Getreide (Kleie) oder aus den Häutchen der Hülsenfrüchte stammen, nehmen Wasser auf,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quellen dabei, vergrössern die Menge des Nahrungsbreis und verringern so den Druck im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Darm 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Sie verzögern oder beschleunigen die Reise der Nahrung durch den Verdauungstrakt,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regen die Beweglichkeit des Dickdarms an und vergrössern am Ende die Stuhlmenge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Die Reise durch den Verdauungstrakt - So sollte es sein: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	                                                 Magen	:					        schnell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			Dünndarm: 	 langsam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		Dickdarm:   	 schnell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None/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None/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rm 59393">
            <a:extLst>
              <a:ext uri="{FF2B5EF4-FFF2-40B4-BE49-F238E27FC236}">
                <a16:creationId xmlns:a16="http://schemas.microsoft.com/office/drawing/2014/main" id="{39A27701-2D98-8A12-826E-582C5B1AF4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sind Nahrungsfasern?</a:t>
            </a:r>
          </a:p>
        </p:txBody>
      </p:sp>
      <p:sp>
        <p:nvSpPr>
          <p:cNvPr id="14339" name="Form 59394">
            <a:extLst>
              <a:ext uri="{FF2B5EF4-FFF2-40B4-BE49-F238E27FC236}">
                <a16:creationId xmlns:a16="http://schemas.microsoft.com/office/drawing/2014/main" id="{9D95D2C7-7AFC-353B-7994-52D6FA86EF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kumimoji="1" lang="en-US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Pflanzliche Nahrungsfasern sind Kohlenhydrate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von den Verdauungsenzymen nicht abgebaut und folglich nicht resorbiert werden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folglich den Dickdarm erreichen und dort biologische Wirkungen entfalten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einschliesslich der </a:t>
            </a:r>
            <a:r>
              <a:rPr lang="de-CH" altLang="de-DE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resistenten Stärke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resistent gegenüber der Amylase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rm 59393">
            <a:extLst>
              <a:ext uri="{FF2B5EF4-FFF2-40B4-BE49-F238E27FC236}">
                <a16:creationId xmlns:a16="http://schemas.microsoft.com/office/drawing/2014/main" id="{2173BAAF-12B3-6835-1E44-839D67D66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Fasern sind löslich oder unlöslich</a:t>
            </a:r>
          </a:p>
        </p:txBody>
      </p:sp>
      <p:sp>
        <p:nvSpPr>
          <p:cNvPr id="16387" name="Text Box 6">
            <a:extLst>
              <a:ext uri="{FF2B5EF4-FFF2-40B4-BE49-F238E27FC236}">
                <a16:creationId xmlns:a16="http://schemas.microsoft.com/office/drawing/2014/main" id="{085BA954-67B9-2776-418F-97D9990F0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1255713"/>
            <a:ext cx="3600450" cy="1085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Wasserunlösliche Ballaststoffe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Kaum fermentierbar durch MO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Dickdarm</a:t>
            </a: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B97697C0-75AC-00A3-F3E4-E4EDAF617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1255713"/>
            <a:ext cx="3592512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Wasserlösliche Ballaststoffe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Fermentierbar durch MO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Dickdarm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8">
            <a:extLst>
              <a:ext uri="{FF2B5EF4-FFF2-40B4-BE49-F238E27FC236}">
                <a16:creationId xmlns:a16="http://schemas.microsoft.com/office/drawing/2014/main" id="{00001069-92F2-1491-5BDE-92A542C3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304862"/>
            <a:ext cx="3686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lösliche Ballaststoffanteil der Nahrungsmittel, wie Pektine oder Beta-Glukane, nehmen </a:t>
            </a:r>
            <a:r>
              <a:rPr lang="en-US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metabolischen Einfluss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auf Cholesterin und Glucose </a:t>
            </a:r>
          </a:p>
        </p:txBody>
      </p:sp>
      <p:sp>
        <p:nvSpPr>
          <p:cNvPr id="16390" name="Rectangle 9">
            <a:extLst>
              <a:ext uri="{FF2B5EF4-FFF2-40B4-BE49-F238E27FC236}">
                <a16:creationId xmlns:a16="http://schemas.microsoft.com/office/drawing/2014/main" id="{C4EE47D0-6D4A-A31D-045C-48AA25C9D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346" y="3325813"/>
            <a:ext cx="4248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unlöslichen Ballaststoffe, wie Zellulose, Hemizellulose oder Lignin sind teilweise fermentierbar, haben eine </a:t>
            </a:r>
            <a:r>
              <a:rPr lang="en-US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hohe Wasserbindung</a:t>
            </a: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wirken auf das Mikrobiom im Dickdarm und den Stuhl-pH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1" name="Text Box 11">
            <a:extLst>
              <a:ext uri="{FF2B5EF4-FFF2-40B4-BE49-F238E27FC236}">
                <a16:creationId xmlns:a16="http://schemas.microsoft.com/office/drawing/2014/main" id="{BADA4F4C-0565-4700-ECB7-56F023FA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6130925"/>
            <a:ext cx="2922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 = Mikroorganismen im Darm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rm 59393">
            <a:extLst>
              <a:ext uri="{FF2B5EF4-FFF2-40B4-BE49-F238E27FC236}">
                <a16:creationId xmlns:a16="http://schemas.microsoft.com/office/drawing/2014/main" id="{241F4A62-9A06-726B-8DC5-B3E590075B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Fasern im Darm: Unterschiedliche Wirkung</a:t>
            </a:r>
          </a:p>
        </p:txBody>
      </p:sp>
      <p:sp>
        <p:nvSpPr>
          <p:cNvPr id="18435" name="Text Box 8">
            <a:extLst>
              <a:ext uri="{FF2B5EF4-FFF2-40B4-BE49-F238E27FC236}">
                <a16:creationId xmlns:a16="http://schemas.microsoft.com/office/drawing/2014/main" id="{B592E79B-B034-EB90-3954-8C5C8CC4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268413"/>
            <a:ext cx="3798888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Dickdarm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Text Box 9">
            <a:extLst>
              <a:ext uri="{FF2B5EF4-FFF2-40B4-BE49-F238E27FC236}">
                <a16:creationId xmlns:a16="http://schemas.microsoft.com/office/drawing/2014/main" id="{F7916860-A7B0-DFD2-C4F4-DCE0D4AB0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1255713"/>
            <a:ext cx="3795713" cy="444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Dünndarm</a:t>
            </a:r>
            <a:endParaRPr lang="de-DE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7" name="Rectangle 10">
            <a:extLst>
              <a:ext uri="{FF2B5EF4-FFF2-40B4-BE49-F238E27FC236}">
                <a16:creationId xmlns:a16="http://schemas.microsoft.com/office/drawing/2014/main" id="{DFCA0E22-704E-96B8-CC86-4B8D64C1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144163"/>
            <a:ext cx="37322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457200" indent="-45720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DE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Dünndarm sorgen Ballaststoffe für ein </a:t>
            </a:r>
            <a:r>
              <a:rPr kumimoji="1" lang="de-DE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grosses Volumen</a:t>
            </a:r>
            <a:r>
              <a:rPr kumimoji="1" lang="de-DE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Speisebreis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DE" altLang="ko-K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DE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führt dazu, dass die lebenswichtigen Substanzen aus dem Speisebrei einen längeren Weg zur Darmwand zurücklegen müssen. </a:t>
            </a:r>
            <a:r>
              <a:rPr kumimoji="1" lang="de-DE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Passagezeit verlängert!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ko-K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Hemmung der Zuckeraufnahme:</a:t>
            </a:r>
            <a:endParaRPr kumimoji="1" lang="de-DE" altLang="ko-KR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DE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Geringe Insulin-Ausschüttung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weniger </a:t>
            </a:r>
            <a:r>
              <a:rPr kumimoji="1" lang="de-CH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Cholesterinbildung</a:t>
            </a:r>
            <a:endParaRPr kumimoji="1" lang="de-CH" altLang="de-DE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8" name="Rectangle 11">
            <a:extLst>
              <a:ext uri="{FF2B5EF4-FFF2-40B4-BE49-F238E27FC236}">
                <a16:creationId xmlns:a16="http://schemas.microsoft.com/office/drawing/2014/main" id="{954024D4-5702-53A5-96B5-60EAD5689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2584450"/>
            <a:ext cx="39608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DE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Dickdarm gewinnt der Darminhalt durch Ballaststoffe stark an Volumen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DE" altLang="ko-K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DE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Stuhlgewicht und Stuhlfrequenz werden erhöht</a:t>
            </a:r>
            <a:endParaRPr kumimoji="1" lang="de-DE" altLang="ko-K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DE" altLang="ko-K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DE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Jene Ballaststoffe, die während des Verdauungsvorgangs nicht von Enzymen abgebaut werden können, werden dann im Dickdarm </a:t>
            </a:r>
            <a:r>
              <a:rPr kumimoji="1" lang="de-DE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 gesundheitsfördernden positiven Bakterien</a:t>
            </a:r>
            <a:r>
              <a:rPr kumimoji="1" lang="de-DE" altLang="ko-K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fermentiert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1" lang="de-CH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Passagezeit verkürzt!</a:t>
            </a:r>
            <a:endParaRPr kumimoji="1" lang="de-DE" altLang="ko-KR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rm 59393">
            <a:extLst>
              <a:ext uri="{FF2B5EF4-FFF2-40B4-BE49-F238E27FC236}">
                <a16:creationId xmlns:a16="http://schemas.microsoft.com/office/drawing/2014/main" id="{6823737D-DEE3-EA1A-595A-3ACAD8AE98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Fasern: Vorkommen - Wirkung</a:t>
            </a:r>
          </a:p>
        </p:txBody>
      </p:sp>
      <p:sp>
        <p:nvSpPr>
          <p:cNvPr id="20483" name="Text Box 9">
            <a:extLst>
              <a:ext uri="{FF2B5EF4-FFF2-40B4-BE49-F238E27FC236}">
                <a16:creationId xmlns:a16="http://schemas.microsoft.com/office/drawing/2014/main" id="{79A78492-23E8-987B-5957-9002BF4E5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1243013"/>
            <a:ext cx="3798887" cy="742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Wasserunlösliche Ballaststoffe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Kaum fermentierbar durch MO im Colon</a:t>
            </a:r>
          </a:p>
        </p:txBody>
      </p:sp>
      <p:sp>
        <p:nvSpPr>
          <p:cNvPr id="20484" name="Text Box 10">
            <a:extLst>
              <a:ext uri="{FF2B5EF4-FFF2-40B4-BE49-F238E27FC236}">
                <a16:creationId xmlns:a16="http://schemas.microsoft.com/office/drawing/2014/main" id="{7EB0A419-F4A7-E27B-4B0E-797230C4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239838"/>
            <a:ext cx="3795713" cy="742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Wasserlösliche Ballaststoffe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Fermentierbar durch MO im Colon</a:t>
            </a: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5" name="Rectangle 11">
            <a:extLst>
              <a:ext uri="{FF2B5EF4-FFF2-40B4-BE49-F238E27FC236}">
                <a16:creationId xmlns:a16="http://schemas.microsoft.com/office/drawing/2014/main" id="{60C5B03E-3E1E-3B43-DC60-C934AEFC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249488"/>
            <a:ext cx="3732212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457200" indent="-45720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4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Vorkommen: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Schleimstoffe, Pektine (Äpfel), B-Glukane,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Pflanzengummis, Gelstoffe aus Algen,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Hemicellulose (Äpfel, Bananen), Haferkleie,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Inulin (Zwiebeln, Knoblauch, Topinambur)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Effekt: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Ernährung der Darmflora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Vorwiegend metabolische Wirkung: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Cholesterinsenkung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Hemmung der Zuckeraufnahme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Wirkung: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Sättigungswirkung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Blutzuckerspiegelglättung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Abführende Wirkung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Senkung des Krebsrisikos (Buttersäure)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Prophylaxe von Karies und Parodontose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Cholesterinsenkung</a:t>
            </a:r>
          </a:p>
        </p:txBody>
      </p:sp>
      <p:sp>
        <p:nvSpPr>
          <p:cNvPr id="20486" name="Rectangle 12">
            <a:extLst>
              <a:ext uri="{FF2B5EF4-FFF2-40B4-BE49-F238E27FC236}">
                <a16:creationId xmlns:a16="http://schemas.microsoft.com/office/drawing/2014/main" id="{40E66544-1B4E-8BC7-E448-32002A0A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2249488"/>
            <a:ext cx="39624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457200" indent="-45720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Vorkommen: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Lignine, Cellulose,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Blattgemüse, Hülsenfrüchte, Kleie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Hemicellulose z.B. aus Vollkornprodukten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Effekt: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Quellung-Wasserbindung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Vermehrung der Stuhlmenge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Darmfüllung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Wirkung: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Sättigungswirkung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Blutzuckerspiegelglättung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Abführende Wirkung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Senkung des Krebsrisikos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Prophylaxe von Karies und Parodontose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de-CH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rm 59393">
            <a:extLst>
              <a:ext uri="{FF2B5EF4-FFF2-40B4-BE49-F238E27FC236}">
                <a16:creationId xmlns:a16="http://schemas.microsoft.com/office/drawing/2014/main" id="{7C3A5FBB-3738-5734-10DB-88F51D05B7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Fasern - Die speziellen Wirkungen</a:t>
            </a:r>
          </a:p>
        </p:txBody>
      </p:sp>
      <p:sp>
        <p:nvSpPr>
          <p:cNvPr id="22531" name="Text Box 9">
            <a:extLst>
              <a:ext uri="{FF2B5EF4-FFF2-40B4-BE49-F238E27FC236}">
                <a16:creationId xmlns:a16="http://schemas.microsoft.com/office/drawing/2014/main" id="{3641B6E3-EA1D-071D-8EB3-5D7993D6B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1137444"/>
            <a:ext cx="3798887" cy="742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Wasserunlösliche Ballaststoffe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Kaum fermentierbar durch MiO im Colon</a:t>
            </a:r>
          </a:p>
        </p:txBody>
      </p:sp>
      <p:sp>
        <p:nvSpPr>
          <p:cNvPr id="22532" name="Text Box 10">
            <a:extLst>
              <a:ext uri="{FF2B5EF4-FFF2-40B4-BE49-F238E27FC236}">
                <a16:creationId xmlns:a16="http://schemas.microsoft.com/office/drawing/2014/main" id="{6EBEF31E-28C5-C15D-4DE5-77C73BA4C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840038"/>
            <a:ext cx="1751013" cy="593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KKFS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Butyrat, Propionat</a:t>
            </a:r>
          </a:p>
        </p:txBody>
      </p:sp>
      <p:sp>
        <p:nvSpPr>
          <p:cNvPr id="22533" name="Text Box 11">
            <a:extLst>
              <a:ext uri="{FF2B5EF4-FFF2-40B4-BE49-F238E27FC236}">
                <a16:creationId xmlns:a16="http://schemas.microsoft.com/office/drawing/2014/main" id="{B13EC5C7-8E84-6FDA-2FAD-22AA12965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2801938"/>
            <a:ext cx="1449388" cy="593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Darmgase</a:t>
            </a: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de-DE" altLang="de-DE" sz="14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Methan</a:t>
            </a:r>
          </a:p>
        </p:txBody>
      </p:sp>
      <p:sp>
        <p:nvSpPr>
          <p:cNvPr id="22534" name="AutoShape 12">
            <a:extLst>
              <a:ext uri="{FF2B5EF4-FFF2-40B4-BE49-F238E27FC236}">
                <a16:creationId xmlns:a16="http://schemas.microsoft.com/office/drawing/2014/main" id="{0ACD1111-37DB-78CF-5F7B-A5327B9FF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32050"/>
            <a:ext cx="133350" cy="296863"/>
          </a:xfrm>
          <a:prstGeom prst="downArrow">
            <a:avLst>
              <a:gd name="adj1" fmla="val 50000"/>
              <a:gd name="adj2" fmla="val 55655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5" name="AutoShape 13">
            <a:extLst>
              <a:ext uri="{FF2B5EF4-FFF2-40B4-BE49-F238E27FC236}">
                <a16:creationId xmlns:a16="http://schemas.microsoft.com/office/drawing/2014/main" id="{91B29604-6A8B-505A-7D65-6FB73FB6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2398713"/>
            <a:ext cx="131762" cy="296862"/>
          </a:xfrm>
          <a:prstGeom prst="downArrow">
            <a:avLst>
              <a:gd name="adj1" fmla="val 50000"/>
              <a:gd name="adj2" fmla="val 56325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6" name="Text Box 14">
            <a:extLst>
              <a:ext uri="{FF2B5EF4-FFF2-40B4-BE49-F238E27FC236}">
                <a16:creationId xmlns:a16="http://schemas.microsoft.com/office/drawing/2014/main" id="{F83F5107-FD2E-B0DF-8C94-1B2B8FC8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1124744"/>
            <a:ext cx="3795713" cy="742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Wasserlösliche Ballaststoffe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Fermentierbar durch MiO im Colon</a:t>
            </a: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7" name="Text Box 15">
            <a:extLst>
              <a:ext uri="{FF2B5EF4-FFF2-40B4-BE49-F238E27FC236}">
                <a16:creationId xmlns:a16="http://schemas.microsoft.com/office/drawing/2014/main" id="{56E5E0DA-D102-94A9-1EEE-68C56C84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2776538"/>
            <a:ext cx="3811587" cy="593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Wasserbindender Effekt</a:t>
            </a: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“bulking effect”</a:t>
            </a:r>
          </a:p>
        </p:txBody>
      </p:sp>
      <p:sp>
        <p:nvSpPr>
          <p:cNvPr id="22538" name="AutoShape 16">
            <a:extLst>
              <a:ext uri="{FF2B5EF4-FFF2-40B4-BE49-F238E27FC236}">
                <a16:creationId xmlns:a16="http://schemas.microsoft.com/office/drawing/2014/main" id="{105F34F4-1A1B-FF50-C343-2EC50CA7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2400300"/>
            <a:ext cx="131763" cy="296863"/>
          </a:xfrm>
          <a:prstGeom prst="downArrow">
            <a:avLst>
              <a:gd name="adj1" fmla="val 50000"/>
              <a:gd name="adj2" fmla="val 56325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9" name="Text Box 17">
            <a:extLst>
              <a:ext uri="{FF2B5EF4-FFF2-40B4-BE49-F238E27FC236}">
                <a16:creationId xmlns:a16="http://schemas.microsoft.com/office/drawing/2014/main" id="{8B1493B9-66CE-27E5-C5C3-287245B33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3938588"/>
            <a:ext cx="1814513" cy="593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 pH-Wert </a:t>
            </a: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</a:t>
            </a:r>
            <a:endParaRPr lang="de-DE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Bakterienmasse </a:t>
            </a: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</a:t>
            </a:r>
            <a:endParaRPr lang="en-GB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0" name="Text Box 18">
            <a:extLst>
              <a:ext uri="{FF2B5EF4-FFF2-40B4-BE49-F238E27FC236}">
                <a16:creationId xmlns:a16="http://schemas.microsoft.com/office/drawing/2014/main" id="{CA156272-47AC-A1E9-C41C-367C6A1D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3938588"/>
            <a:ext cx="1668463" cy="593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Stuhllockerung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Propul. Motilität </a:t>
            </a: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</a:t>
            </a:r>
            <a:endParaRPr lang="de-DE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1" name="Text Box 19">
            <a:extLst>
              <a:ext uri="{FF2B5EF4-FFF2-40B4-BE49-F238E27FC236}">
                <a16:creationId xmlns:a16="http://schemas.microsoft.com/office/drawing/2014/main" id="{AA203513-7A86-7C00-82E2-1100D281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3938588"/>
            <a:ext cx="3798887" cy="593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Stuhlvolumen </a:t>
            </a: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Dehnung der Darmwand </a:t>
            </a: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</a:t>
            </a:r>
            <a:endParaRPr lang="de-DE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Propulsive Motilität </a:t>
            </a: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</a:t>
            </a:r>
            <a:endParaRPr lang="de-DE" altLang="de-DE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2" name="Text Box 20">
            <a:extLst>
              <a:ext uri="{FF2B5EF4-FFF2-40B4-BE49-F238E27FC236}">
                <a16:creationId xmlns:a16="http://schemas.microsoft.com/office/drawing/2014/main" id="{243381E0-823C-6DED-18F6-53FFF253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6107113"/>
            <a:ext cx="3938588" cy="3698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Beschleunigung der Dickdarmpassage</a:t>
            </a: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3" name="AutoShape 21">
            <a:extLst>
              <a:ext uri="{FF2B5EF4-FFF2-40B4-BE49-F238E27FC236}">
                <a16:creationId xmlns:a16="http://schemas.microsoft.com/office/drawing/2014/main" id="{8565A32A-60F3-64B4-62E7-4D749127159D}"/>
              </a:ext>
            </a:extLst>
          </p:cNvPr>
          <p:cNvSpPr>
            <a:spLocks noChangeArrowheads="1"/>
          </p:cNvSpPr>
          <p:nvPr/>
        </p:nvSpPr>
        <p:spPr bwMode="auto">
          <a:xfrm rot="-2265785">
            <a:off x="2787650" y="4656138"/>
            <a:ext cx="161925" cy="334962"/>
          </a:xfrm>
          <a:prstGeom prst="downArrow">
            <a:avLst>
              <a:gd name="adj1" fmla="val 50000"/>
              <a:gd name="adj2" fmla="val 51716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4" name="AutoShape 22">
            <a:extLst>
              <a:ext uri="{FF2B5EF4-FFF2-40B4-BE49-F238E27FC236}">
                <a16:creationId xmlns:a16="http://schemas.microsoft.com/office/drawing/2014/main" id="{EF2F7BB8-8D5F-5BBD-F824-E971A2912615}"/>
              </a:ext>
            </a:extLst>
          </p:cNvPr>
          <p:cNvSpPr>
            <a:spLocks noChangeArrowheads="1"/>
          </p:cNvSpPr>
          <p:nvPr/>
        </p:nvSpPr>
        <p:spPr bwMode="auto">
          <a:xfrm rot="1751456">
            <a:off x="7042150" y="4686300"/>
            <a:ext cx="147638" cy="288925"/>
          </a:xfrm>
          <a:prstGeom prst="downArrow">
            <a:avLst>
              <a:gd name="adj1" fmla="val 50000"/>
              <a:gd name="adj2" fmla="val 48925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5" name="AutoShape 23">
            <a:extLst>
              <a:ext uri="{FF2B5EF4-FFF2-40B4-BE49-F238E27FC236}">
                <a16:creationId xmlns:a16="http://schemas.microsoft.com/office/drawing/2014/main" id="{2DB48A49-5E28-392E-5131-A4AE9EE3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5572125"/>
            <a:ext cx="195263" cy="447675"/>
          </a:xfrm>
          <a:prstGeom prst="downArrow">
            <a:avLst>
              <a:gd name="adj1" fmla="val 50000"/>
              <a:gd name="adj2" fmla="val 57317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6" name="Text Box 24">
            <a:extLst>
              <a:ext uri="{FF2B5EF4-FFF2-40B4-BE49-F238E27FC236}">
                <a16:creationId xmlns:a16="http://schemas.microsoft.com/office/drawing/2014/main" id="{1CE5DA9C-B303-D41B-D9EC-7ED2B83DF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127625"/>
            <a:ext cx="4167187" cy="33178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Stuhlgewicht </a:t>
            </a:r>
            <a:r>
              <a:rPr lang="de-DE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de-DE" alt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Stuhlfrequenz</a:t>
            </a: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</a:t>
            </a: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547" name="AutoShape 25">
            <a:extLst>
              <a:ext uri="{FF2B5EF4-FFF2-40B4-BE49-F238E27FC236}">
                <a16:creationId xmlns:a16="http://schemas.microsoft.com/office/drawing/2014/main" id="{E6F81235-E1D9-7B56-3EF5-C564A7B5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3587750"/>
            <a:ext cx="131763" cy="296863"/>
          </a:xfrm>
          <a:prstGeom prst="downArrow">
            <a:avLst>
              <a:gd name="adj1" fmla="val 50000"/>
              <a:gd name="adj2" fmla="val 56325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8" name="AutoShape 26">
            <a:extLst>
              <a:ext uri="{FF2B5EF4-FFF2-40B4-BE49-F238E27FC236}">
                <a16:creationId xmlns:a16="http://schemas.microsoft.com/office/drawing/2014/main" id="{EEE39D8B-5944-3E9C-9D88-E0BFE6EF8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549650"/>
            <a:ext cx="131762" cy="296863"/>
          </a:xfrm>
          <a:prstGeom prst="downArrow">
            <a:avLst>
              <a:gd name="adj1" fmla="val 50000"/>
              <a:gd name="adj2" fmla="val 56326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9" name="AutoShape 27">
            <a:extLst>
              <a:ext uri="{FF2B5EF4-FFF2-40B4-BE49-F238E27FC236}">
                <a16:creationId xmlns:a16="http://schemas.microsoft.com/office/drawing/2014/main" id="{31CC03AF-8CAA-9B3F-C7EB-AD9140F6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3562350"/>
            <a:ext cx="133350" cy="296863"/>
          </a:xfrm>
          <a:prstGeom prst="downArrow">
            <a:avLst>
              <a:gd name="adj1" fmla="val 50000"/>
              <a:gd name="adj2" fmla="val 55655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0" name="Rectangle 28">
            <a:extLst>
              <a:ext uri="{FF2B5EF4-FFF2-40B4-BE49-F238E27FC236}">
                <a16:creationId xmlns:a16="http://schemas.microsoft.com/office/drawing/2014/main" id="{0B68FF6A-34FF-D5D6-17CC-2A409C5A8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2036920"/>
            <a:ext cx="2930418" cy="3155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Pektine, </a:t>
            </a: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</a:t>
            </a: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-Glukane, resistente Stärke</a:t>
            </a:r>
          </a:p>
        </p:txBody>
      </p:sp>
      <p:sp>
        <p:nvSpPr>
          <p:cNvPr id="22551" name="Rectangle 29">
            <a:extLst>
              <a:ext uri="{FF2B5EF4-FFF2-40B4-BE49-F238E27FC236}">
                <a16:creationId xmlns:a16="http://schemas.microsoft.com/office/drawing/2014/main" id="{5B5A7A1C-2D23-E5E1-B01D-A349AAE78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17" y="2416274"/>
            <a:ext cx="1833579" cy="30777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mikrobieller Abbau zu:</a:t>
            </a:r>
          </a:p>
        </p:txBody>
      </p:sp>
      <p:sp>
        <p:nvSpPr>
          <p:cNvPr id="22552" name="Rectangle 30">
            <a:extLst>
              <a:ext uri="{FF2B5EF4-FFF2-40B4-BE49-F238E27FC236}">
                <a16:creationId xmlns:a16="http://schemas.microsoft.com/office/drawing/2014/main" id="{7FD38D1A-86BA-1F70-1F0A-03EE1E6E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684" y="2055912"/>
            <a:ext cx="2521844" cy="30777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0"/>
              </a:spcBef>
              <a:spcAft>
                <a:spcPts val="180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Cellulose, Hemicellulose, Lignin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2850</Words>
  <Application>Microsoft Office PowerPoint</Application>
  <PresentationFormat>Bildschirmpräsentation (4:3)</PresentationFormat>
  <Paragraphs>459</Paragraphs>
  <Slides>36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Arial</vt:lpstr>
      <vt:lpstr>Calibri</vt:lpstr>
      <vt:lpstr>Frutiger 45 Light</vt:lpstr>
      <vt:lpstr>Frutiger 55 Roman</vt:lpstr>
      <vt:lpstr>Symbol</vt:lpstr>
      <vt:lpstr>Times New Roman</vt:lpstr>
      <vt:lpstr>Wingdings</vt:lpstr>
      <vt:lpstr>Benutzerdefiniertes Design</vt:lpstr>
      <vt:lpstr>2_Benutzerdefiniertes Design</vt:lpstr>
      <vt:lpstr>Nahrungsfasern - Ballaststoffe</vt:lpstr>
      <vt:lpstr>Und die Bibel hat doch recht...</vt:lpstr>
      <vt:lpstr>Wie viel Fasern isst/braucht der Mensch?</vt:lpstr>
      <vt:lpstr>Die Bedeutung der Nahrungsfasern</vt:lpstr>
      <vt:lpstr>Was sind Nahrungsfasern?</vt:lpstr>
      <vt:lpstr>Fasern sind löslich oder unlöslich</vt:lpstr>
      <vt:lpstr>Fasern im Darm: Unterschiedliche Wirkung</vt:lpstr>
      <vt:lpstr>Fasern: Vorkommen - Wirkung</vt:lpstr>
      <vt:lpstr>Fasern - Die speziellen Wirkungen</vt:lpstr>
      <vt:lpstr>Fasern sind Präbiotika</vt:lpstr>
      <vt:lpstr>Spezielle Bedeutung: </vt:lpstr>
      <vt:lpstr>Wo findet sich die resistente Stärke?</vt:lpstr>
      <vt:lpstr>Nahrungsfasern</vt:lpstr>
      <vt:lpstr>Topinambur </vt:lpstr>
      <vt:lpstr>Fasern - Unterschiedliche Quellfähigkeit</vt:lpstr>
      <vt:lpstr>Karaya und Flohsamenschalen</vt:lpstr>
      <vt:lpstr>Indische Flohsamenschalen (gemahlen)</vt:lpstr>
      <vt:lpstr>Flohsamenschalen - Biologische Wirkungen</vt:lpstr>
      <vt:lpstr>Flohsamenschalen SevisanaLine - Einnahme</vt:lpstr>
      <vt:lpstr>Der Apfel - reich an Pektinen</vt:lpstr>
      <vt:lpstr>Guar</vt:lpstr>
      <vt:lpstr>Langsam resorbierbare Kohlenhydrate</vt:lpstr>
      <vt:lpstr>Der Hafer - reich an Kleie</vt:lpstr>
      <vt:lpstr>Nutzen der Fasern - Übersicht</vt:lpstr>
      <vt:lpstr>Wann sind Fasern angebracht?</vt:lpstr>
      <vt:lpstr>Die Divertikulose - Fasern sind ein MUSS!</vt:lpstr>
      <vt:lpstr>Die Divertikulitis - vermeidbar durch Fasern</vt:lpstr>
      <vt:lpstr>Nahrungsergänzung mit Fasern</vt:lpstr>
      <vt:lpstr>Faserngehalt g/100g</vt:lpstr>
      <vt:lpstr>Faserngehalt g/100g</vt:lpstr>
      <vt:lpstr>Um das zu vermeiden...</vt:lpstr>
      <vt:lpstr>...braucht es Fasern - für einen gesunden Darm</vt:lpstr>
      <vt:lpstr>Darmstark in die Zukunft</vt:lpstr>
      <vt:lpstr>Ausführliche Informationen zu vielen Themen</vt:lpstr>
      <vt:lpstr>Besten Dank für Ihre Aufmerksamkeit</vt:lpstr>
      <vt:lpstr>Autor</vt:lpstr>
    </vt:vector>
  </TitlesOfParts>
  <Company>rgutzwiller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Eichhorn Jürg</dc:creator>
  <cp:lastModifiedBy>Jürg Eichhorn</cp:lastModifiedBy>
  <cp:revision>355</cp:revision>
  <dcterms:created xsi:type="dcterms:W3CDTF">2005-10-13T09:21:53Z</dcterms:created>
  <dcterms:modified xsi:type="dcterms:W3CDTF">2024-02-17T10:43:32Z</dcterms:modified>
</cp:coreProperties>
</file>